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9"/>
  </p:notesMasterIdLst>
  <p:handoutMasterIdLst>
    <p:handoutMasterId r:id="rId10"/>
  </p:handoutMasterIdLst>
  <p:sldIdLst>
    <p:sldId id="673" r:id="rId2"/>
    <p:sldId id="678" r:id="rId3"/>
    <p:sldId id="681" r:id="rId4"/>
    <p:sldId id="684" r:id="rId5"/>
    <p:sldId id="687" r:id="rId6"/>
    <p:sldId id="690" r:id="rId7"/>
    <p:sldId id="693" r:id="rId8"/>
  </p:sldIdLst>
  <p:sldSz cx="12192000" cy="6858000"/>
  <p:notesSz cx="6881813" cy="9296400"/>
  <p:custDataLst>
    <p:tags r:id="rId11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1pPr>
    <a:lvl2pPr marL="4572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2pPr>
    <a:lvl3pPr marL="9144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3pPr>
    <a:lvl4pPr marL="13716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4pPr>
    <a:lvl5pPr marL="18288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9" userDrawn="1">
          <p15:clr>
            <a:srgbClr val="A4A3A4"/>
          </p15:clr>
        </p15:guide>
        <p15:guide id="2" pos="536" userDrawn="1">
          <p15:clr>
            <a:srgbClr val="A4A3A4"/>
          </p15:clr>
        </p15:guide>
        <p15:guide id="3" pos="7140" userDrawn="1">
          <p15:clr>
            <a:srgbClr val="A4A3A4"/>
          </p15:clr>
        </p15:guide>
        <p15:guide id="4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9D49"/>
    <a:srgbClr val="BFC7D7"/>
    <a:srgbClr val="AFDFFF"/>
    <a:srgbClr val="FFC979"/>
    <a:srgbClr val="3BFF9D"/>
    <a:srgbClr val="99FFCC"/>
    <a:srgbClr val="75C7FF"/>
    <a:srgbClr val="4BD0FF"/>
    <a:srgbClr val="005776"/>
    <a:srgbClr val="002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7B849-8658-446D-9FC1-511BE2B11A58}" v="3" dt="2023-09-24T09:53:30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0" autoAdjust="0"/>
    <p:restoredTop sz="99880" autoAdjust="0"/>
  </p:normalViewPr>
  <p:slideViewPr>
    <p:cSldViewPr snapToGrid="0">
      <p:cViewPr varScale="1">
        <p:scale>
          <a:sx n="101" d="100"/>
          <a:sy n="101" d="100"/>
        </p:scale>
        <p:origin x="132" y="372"/>
      </p:cViewPr>
      <p:guideLst>
        <p:guide orient="horz" pos="199"/>
        <p:guide pos="536"/>
        <p:guide pos="714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at all satisfied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6D6148D-D87A-4F88-99FC-B8F4E540D291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414-475B-9809-E5376950A0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4-475B-9809-E5376950A0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very satisfied</c:v>
                </c:pt>
              </c:strCache>
            </c:strRef>
          </c:tx>
          <c:spPr>
            <a:solidFill>
              <a:srgbClr val="F0E5D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3D04DDD-7728-40C2-9AA6-FDBF38B57F08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414-475B-9809-E5376950A0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Sheet1!$C$2</c:f>
              <c:numCache>
                <c:formatCode>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14-475B-9809-E5376950A0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64BC804-2DF1-4B8A-8354-0BC258E22671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414-475B-9809-E5376950A0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Sheet1!$D$2</c:f>
              <c:numCache>
                <c:formatCode>0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14-475B-9809-E5376950A01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9B71D5D-CBCC-4066-B5CD-8B1624802993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414-475B-9809-E5376950A0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Sheet1!$E$2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14-475B-9809-E5376950A01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Completely satisfied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14ACF99-2CB8-49A1-A91D-225229FD7D40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414-475B-9809-E5376950A0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Sheet1!$F$2</c:f>
              <c:numCache>
                <c:formatCode>0</c:formatCode>
                <c:ptCount val="1"/>
                <c:pt idx="0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14-475B-9809-E5376950A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562231594"/>
        <c:axId val="1757335372"/>
      </c:barChart>
      <c:catAx>
        <c:axId val="156223159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757335372"/>
        <c:crosses val="autoZero"/>
        <c:auto val="0"/>
        <c:lblAlgn val="ctr"/>
        <c:lblOffset val="100"/>
        <c:noMultiLvlLbl val="0"/>
      </c:catAx>
      <c:valAx>
        <c:axId val="1757335372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562231594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Column02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809BF91-B069-45C7-BC62-2EE242D6F31B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770-479B-BEBA-29D04E4072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0.00</c:formatCode>
                <c:ptCount val="1"/>
                <c:pt idx="0">
                  <c:v>3.97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70-479B-BEBA-29D04E407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1521655576"/>
        <c:axId val="54878840"/>
      </c:barChart>
      <c:catAx>
        <c:axId val="1521655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54878840"/>
        <c:crosses val="autoZero"/>
        <c:auto val="0"/>
        <c:lblAlgn val="ctr"/>
        <c:lblOffset val="100"/>
        <c:noMultiLvlLbl val="0"/>
      </c:catAx>
      <c:valAx>
        <c:axId val="54878840"/>
        <c:scaling>
          <c:orientation val="minMax"/>
        </c:scaling>
        <c:delete val="0"/>
        <c:axPos val="l"/>
        <c:majorGridlines>
          <c:spPr>
            <a:ln w="9525" cap="sq">
              <a:solidFill>
                <a:srgbClr val="D8D8D8"/>
              </a:solidFill>
              <a:prstDash val="solid"/>
              <a:miter/>
            </a:ln>
          </c:spPr>
        </c:majorGridlines>
        <c:numFmt formatCode="General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521655576"/>
        <c:crosses val="autoZero"/>
        <c:crossBetween val="between"/>
      </c:valAx>
      <c:spPr>
        <a:solidFill>
          <a:srgbClr val="FFFFFF"/>
        </a:solidFill>
      </c:spPr>
    </c:plotArea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at all likely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669DA9C-7EC8-471A-9BB8-CE0AD25B142A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489-44F4-9D9E-ECD98A68FE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89-44F4-9D9E-ECD98A68FE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very likely</c:v>
                </c:pt>
              </c:strCache>
            </c:strRef>
          </c:tx>
          <c:spPr>
            <a:solidFill>
              <a:srgbClr val="F0E5D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1216E68-C6B3-4D1F-9B66-482F5489188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489-44F4-9D9E-ECD98A68FE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Sheet1!$C$2</c:f>
              <c:numCache>
                <c:formatCode>0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89-44F4-9D9E-ECD98A68FE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likely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9B764B0-AEAF-4857-B336-E56363CB21C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489-44F4-9D9E-ECD98A68FE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Sheet1!$D$2</c:f>
              <c:numCache>
                <c:formatCode>0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489-44F4-9D9E-ECD98A68FE2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likely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1B59906-DB90-44AE-BCD4-EA7F35438B11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489-44F4-9D9E-ECD98A68FE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Sheet1!$E$2</c:f>
              <c:numCache>
                <c:formatCode>0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89-44F4-9D9E-ECD98A68FE2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Extremely likely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A416DF9-58ED-49C1-9228-6F388B2BCC9A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489-44F4-9D9E-ECD98A68FE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Sheet1!$F$2</c:f>
              <c:numCache>
                <c:formatCode>0</c:formatCode>
                <c:ptCount val="1"/>
                <c:pt idx="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89-44F4-9D9E-ECD98A68F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36774050"/>
        <c:axId val="1057632520"/>
      </c:barChart>
      <c:catAx>
        <c:axId val="123677405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057632520"/>
        <c:crosses val="autoZero"/>
        <c:auto val="0"/>
        <c:lblAlgn val="ctr"/>
        <c:lblOffset val="100"/>
        <c:noMultiLvlLbl val="0"/>
      </c:catAx>
      <c:valAx>
        <c:axId val="105763252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236774050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Unlikely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9858DC9-8AF3-4A89-BD13-610CEA966D87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F37-4428-AB89-B65B541FE46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7-4428-AB89-B65B541FE4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Likely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BE4D617-CCDF-412E-B796-2D9D76D79919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F37-4428-AB89-B65B541FE46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Sheet1!$C$2</c:f>
              <c:numCache>
                <c:formatCode>0</c:formatCode>
                <c:ptCount val="1"/>
                <c:pt idx="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37-4428-AB89-B65B541FE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79896393"/>
        <c:axId val="1782355410"/>
      </c:barChart>
      <c:catAx>
        <c:axId val="7989639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782355410"/>
        <c:crosses val="autoZero"/>
        <c:auto val="0"/>
        <c:lblAlgn val="ctr"/>
        <c:lblOffset val="100"/>
        <c:noMultiLvlLbl val="0"/>
      </c:catAx>
      <c:valAx>
        <c:axId val="178235541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79896393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Extremely likely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4F27D48-E40F-4044-ABC8-B7B4C4F52726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6DE-42C5-BC75-D6479DFC542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E13F3E8-78BE-43E2-B3BF-354C6FF088A9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DE-42C5-BC75-D6479DFC542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22DAA32-9A67-4959-A548-4DE81E9452DB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DE-42C5-BC75-D6479DFC542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BC56D18-63A0-4A89-88F3-9396D87863A9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DE-42C5-BC75-D6479DFC542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0928F93-1738-4231-94CB-4987ADE49E6B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DE-42C5-BC75-D6479DFC542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5</c:v>
                </c:pt>
                <c:pt idx="1">
                  <c:v>15</c:v>
                </c:pt>
                <c:pt idx="2">
                  <c:v>9</c:v>
                </c:pt>
                <c:pt idx="3">
                  <c:v>18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DE-42C5-BC75-D6479DFC54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likely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CDFD0FC-E152-4217-A5DC-98CC563460BC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6DE-42C5-BC75-D6479DFC542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40438A8-1878-4680-85AF-F890DE09666D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6DE-42C5-BC75-D6479DFC542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A318949-8327-4BAD-9761-E37D65732581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6DE-42C5-BC75-D6479DFC542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01E56D8-44BD-4F0F-9242-594510EB7241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6DE-42C5-BC75-D6479DFC542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3867426-A4BB-4328-B809-D874663A200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6DE-42C5-BC75-D6479DFC542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31</c:v>
                </c:pt>
                <c:pt idx="3">
                  <c:v>34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6DE-42C5-BC75-D6479DFC54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likely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7502855-BCC7-4DFF-B10E-41D2B6FFFABC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6DE-42C5-BC75-D6479DFC542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22E6723-4C62-48F5-AFAD-69820F29C41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6DE-42C5-BC75-D6479DFC542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C7CFACB-0DFC-4B02-972A-8ABB483332D3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6DE-42C5-BC75-D6479DFC542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E945937-6ACD-43A8-81A2-CF3F5E6BD416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6DE-42C5-BC75-D6479DFC542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B40457E-59DA-4D50-9512-893EF657BD94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46DE-42C5-BC75-D6479DFC542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40</c:v>
                </c:pt>
                <c:pt idx="1">
                  <c:v>32</c:v>
                </c:pt>
                <c:pt idx="2">
                  <c:v>40</c:v>
                </c:pt>
                <c:pt idx="3">
                  <c:v>34</c:v>
                </c:pt>
                <c:pt idx="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46DE-42C5-BC75-D6479DFC54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very likely</c:v>
                </c:pt>
              </c:strCache>
            </c:strRef>
          </c:tx>
          <c:spPr>
            <a:solidFill>
              <a:srgbClr val="F0E5D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4866CBD-117C-4FA2-9037-61B5EFDEC125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46DE-42C5-BC75-D6479DFC542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68C543F-C244-428B-B0C3-DC0F7BB38A23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6DE-42C5-BC75-D6479DFC542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5E03169-56F4-4E1A-8110-F55E25EBEE9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46DE-42C5-BC75-D6479DFC542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F5D0BD0-F123-4625-9CF9-66268AE224D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46DE-42C5-BC75-D6479DFC542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769844A-8615-4210-A1B7-2BAB926E6D1C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46DE-42C5-BC75-D6479DFC542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12</c:v>
                </c:pt>
                <c:pt idx="1">
                  <c:v>18</c:v>
                </c:pt>
                <c:pt idx="2">
                  <c:v>17</c:v>
                </c:pt>
                <c:pt idx="3">
                  <c:v>12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46DE-42C5-BC75-D6479DFC542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at all likely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233AD6F-6896-48E1-98FE-72987CB5F2CA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46DE-42C5-BC75-D6479DFC542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73E3D90-A4C8-43F9-92B0-D700840AD2AE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46DE-42C5-BC75-D6479DFC542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C9E0F0B-B3CA-4291-AC10-1E6F08F4AB4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46DE-42C5-BC75-D6479DFC542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1E7FD93-64FE-4200-9F4D-C0EA5BFEA186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46DE-42C5-BC75-D6479DFC542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A2324A9-CE18-4CD0-BC4C-BD5880B41FD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46DE-42C5-BC75-D6479DFC542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Sheet1!$F$2:$F$6</c:f>
              <c:numCache>
                <c:formatCode>0</c:formatCode>
                <c:ptCount val="5"/>
                <c:pt idx="0">
                  <c:v>11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6DE-42C5-BC75-D6479DFC54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68776848"/>
        <c:axId val="867246901"/>
      </c:barChart>
      <c:catAx>
        <c:axId val="186877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867246901"/>
        <c:crosses val="autoZero"/>
        <c:auto val="0"/>
        <c:lblAlgn val="ctr"/>
        <c:lblOffset val="100"/>
        <c:noMultiLvlLbl val="0"/>
      </c:catAx>
      <c:valAx>
        <c:axId val="867246901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868776848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Likely</c:v>
                </c:pt>
              </c:strCache>
            </c:strRef>
          </c:tx>
          <c:spPr>
            <a:ln w="28575" cap="sq">
              <a:solidFill>
                <a:srgbClr val="14827D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433D7FB-8E8C-4609-907C-CDFBB44B0EF9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960-4781-A844-AF7DA02B62C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95AD3D2-072B-49B7-9C62-EE475E50658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60-4781-A844-AF7DA02B62C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0B2A7B2-E018-4E0D-A101-9CE15F23EDE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960-4781-A844-AF7DA02B62C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5641994-3468-4829-A326-1E0744DC645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60-4781-A844-AF7DA02B62C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F492B46-B4FB-432F-B06E-83404AC8AFA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960-4781-A844-AF7DA02B62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77</c:v>
                </c:pt>
                <c:pt idx="1">
                  <c:v>79</c:v>
                </c:pt>
                <c:pt idx="2">
                  <c:v>80</c:v>
                </c:pt>
                <c:pt idx="3">
                  <c:v>86</c:v>
                </c:pt>
                <c:pt idx="4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960-4781-A844-AF7DA02B62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Unlikely</c:v>
                </c:pt>
              </c:strCache>
            </c:strRef>
          </c:tx>
          <c:spPr>
            <a:ln w="28575" cap="sq">
              <a:solidFill>
                <a:srgbClr val="F59628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075A7BC-CD9D-48DE-9ACD-B8C1BD9C053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960-4781-A844-AF7DA02B62C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368BFA5-8E3C-468C-B572-300135C52FC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60-4781-A844-AF7DA02B62C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B3038AB-6912-4C15-AB5A-C5E5B2D99AC4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960-4781-A844-AF7DA02B62C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9DCAA30-5631-4981-982B-1F3F1166A54B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960-4781-A844-AF7DA02B62C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72C231B-D1E7-40B7-9BFB-868EADE0EBC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960-4781-A844-AF7DA02B62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23</c:v>
                </c:pt>
                <c:pt idx="1">
                  <c:v>21</c:v>
                </c:pt>
                <c:pt idx="2">
                  <c:v>20</c:v>
                </c:pt>
                <c:pt idx="3">
                  <c:v>14</c:v>
                </c:pt>
                <c:pt idx="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960-4781-A844-AF7DA02B6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5950175"/>
        <c:axId val="1029707094"/>
      </c:lineChart>
      <c:catAx>
        <c:axId val="198595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029707094"/>
        <c:crosses val="autoZero"/>
        <c:auto val="0"/>
        <c:lblAlgn val="ctr"/>
        <c:lblOffset val="100"/>
        <c:noMultiLvlLbl val="0"/>
      </c:catAx>
      <c:valAx>
        <c:axId val="1029707094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985950175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Column02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7C0C7D3-C60A-4F5C-B95D-1F644CE06166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8CA-4259-A37C-8EBF5775D75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0.00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CA-4259-A37C-8EBF5775D7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54423442"/>
        <c:axId val="1597755321"/>
      </c:barChart>
      <c:catAx>
        <c:axId val="5442344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597755321"/>
        <c:crosses val="autoZero"/>
        <c:auto val="0"/>
        <c:lblAlgn val="ctr"/>
        <c:lblOffset val="100"/>
        <c:noMultiLvlLbl val="0"/>
      </c:catAx>
      <c:valAx>
        <c:axId val="1597755321"/>
        <c:scaling>
          <c:orientation val="minMax"/>
        </c:scaling>
        <c:delete val="0"/>
        <c:axPos val="l"/>
        <c:majorGridlines>
          <c:spPr>
            <a:ln w="9525" cap="sq">
              <a:solidFill>
                <a:srgbClr val="D8D8D8"/>
              </a:solidFill>
              <a:prstDash val="solid"/>
              <a:miter/>
            </a:ln>
          </c:spPr>
        </c:majorGridlines>
        <c:numFmt formatCode="General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54423442"/>
        <c:crosses val="autoZero"/>
        <c:crossBetween val="between"/>
      </c:valAx>
      <c:spPr>
        <a:solidFill>
          <a:srgbClr val="FFFFFF"/>
        </a:solidFill>
      </c:spPr>
    </c:plotArea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 2 Box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8632795-9963-4A57-9A3A-21329D9CA15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E61-486A-91FA-6AE88BEE55A8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E3D0DE9-6D8B-44CC-812B-2F22D68CC3B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E61-486A-91FA-6AE88BEE55A8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7EDB7CC-B798-4CE7-9CC5-4AC7986B876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E61-486A-91FA-6AE88BEE55A8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0081BFD-5AA8-46C2-BA0F-202FADE28EC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E61-486A-91FA-6AE88BEE55A8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904137A-F5D2-4F0A-9365-7860F9940F8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E61-486A-91FA-6AE88BEE55A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Helpful staff</c:v>
                </c:pt>
                <c:pt idx="1">
                  <c:v>Inviting store</c:v>
                </c:pt>
                <c:pt idx="2">
                  <c:v>Super fresh foods</c:v>
                </c:pt>
                <c:pt idx="3">
                  <c:v>Ease of finding what you need</c:v>
                </c:pt>
                <c:pt idx="4">
                  <c:v>Wide variety of products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38</c:v>
                </c:pt>
                <c:pt idx="1">
                  <c:v>38</c:v>
                </c:pt>
                <c:pt idx="2">
                  <c:v>36</c:v>
                </c:pt>
                <c:pt idx="3">
                  <c:v>31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61-486A-91FA-6AE88BEE5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1883333855"/>
        <c:axId val="613515522"/>
      </c:barChart>
      <c:catAx>
        <c:axId val="188333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613515522"/>
        <c:crosses val="autoZero"/>
        <c:auto val="0"/>
        <c:lblAlgn val="ctr"/>
        <c:lblOffset val="100"/>
        <c:noMultiLvlLbl val="0"/>
      </c:catAx>
      <c:valAx>
        <c:axId val="613515522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883333855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 09 - 2021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E4E047B-9E24-477E-8779-1B7781C6165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0D8-4E6E-891A-1AB4BC2835F2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B1240F8-7BA3-4C6D-AA83-EDEE3E892071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0D8-4E6E-891A-1AB4BC2835F2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A35B81B-734E-493E-841C-15D5ECC00DF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0D8-4E6E-891A-1AB4BC2835F2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6612354-9775-4EAD-BF02-A5B06BD9B4D2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0D8-4E6E-891A-1AB4BC2835F2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88F924C-3D8B-4523-AE25-389420D60537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0D8-4E6E-891A-1AB4BC2835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42</c:v>
                </c:pt>
                <c:pt idx="1">
                  <c:v>45</c:v>
                </c:pt>
                <c:pt idx="2">
                  <c:v>37</c:v>
                </c:pt>
                <c:pt idx="3">
                  <c:v>58</c:v>
                </c:pt>
                <c:pt idx="4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D8-4E6E-891A-1AB4BC2835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10 - 2021</c:v>
                </c:pt>
              </c:strCache>
            </c:strRef>
          </c:tx>
          <c:spPr>
            <a:solidFill>
              <a:srgbClr val="0D1D36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FB60652-3D62-4737-A5EA-079AEDDDC09F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0D8-4E6E-891A-1AB4BC2835F2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836FEBF-2FD6-4400-A1D9-9E4B9E98ACC7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0D8-4E6E-891A-1AB4BC2835F2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1337E21-3AC6-4850-A22E-2D49460D866D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0D8-4E6E-891A-1AB4BC2835F2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CB60A22-385B-4D31-BFDD-A8AD2BAA2D01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0D8-4E6E-891A-1AB4BC2835F2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2B6D751-1FC3-45D6-BE94-EF5A1AB470CD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0D8-4E6E-891A-1AB4BC2835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35</c:v>
                </c:pt>
                <c:pt idx="1">
                  <c:v>35</c:v>
                </c:pt>
                <c:pt idx="2">
                  <c:v>49</c:v>
                </c:pt>
                <c:pt idx="3">
                  <c:v>46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D8-4E6E-891A-1AB4BC2835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Week 11 - 2021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AE952EB-3015-4ADA-88F3-9C7D26A1E21D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30D8-4E6E-891A-1AB4BC2835F2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594C1CC-3271-4C07-8331-12879AB87AF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30D8-4E6E-891A-1AB4BC2835F2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4034800-3D62-4ADC-8A59-D31D2210E4D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0D8-4E6E-891A-1AB4BC2835F2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353E337-43C0-414A-995F-608EE59FBE1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30D8-4E6E-891A-1AB4BC2835F2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5811CE4-ECC4-496C-B2C5-8F0A3DA943E9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30D8-4E6E-891A-1AB4BC2835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40</c:v>
                </c:pt>
                <c:pt idx="1">
                  <c:v>31</c:v>
                </c:pt>
                <c:pt idx="2">
                  <c:v>40</c:v>
                </c:pt>
                <c:pt idx="3">
                  <c:v>42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0D8-4E6E-891A-1AB4BC2835F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Week 12 - 2021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93804EA-0F72-4796-A742-CFA654369B1B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0D8-4E6E-891A-1AB4BC2835F2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40734CC-A1BC-4363-8802-16F59B98E40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0D8-4E6E-891A-1AB4BC2835F2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D724DA6-B428-4632-9340-4BAE4A16453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0D8-4E6E-891A-1AB4BC2835F2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20C03A5-FDAE-4C02-AA97-DC26F6D7B7F4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0D8-4E6E-891A-1AB4BC2835F2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840F782-FBC1-4ED0-882C-1FC87853553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0D8-4E6E-891A-1AB4BC2835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27</c:v>
                </c:pt>
                <c:pt idx="1">
                  <c:v>24</c:v>
                </c:pt>
                <c:pt idx="2">
                  <c:v>38</c:v>
                </c:pt>
                <c:pt idx="3">
                  <c:v>44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0D8-4E6E-891A-1AB4BC2835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390738755"/>
        <c:axId val="519762477"/>
      </c:barChart>
      <c:catAx>
        <c:axId val="3907387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519762477"/>
        <c:crosses val="autoZero"/>
        <c:auto val="0"/>
        <c:lblAlgn val="ctr"/>
        <c:lblOffset val="100"/>
        <c:noMultiLvlLbl val="0"/>
      </c:catAx>
      <c:valAx>
        <c:axId val="519762477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390738755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Column02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5436F41-424A-4547-9E8C-35801564E3A8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697-4DD8-A159-5BA71FA1530F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70104F7-FE20-455A-8DA8-B298502EFD05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697-4DD8-A159-5BA71FA1530F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8F992A5-BF63-4606-B456-1AD131961A7B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697-4DD8-A159-5BA71FA1530F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ED31CF8-1BC7-4A2D-95A6-1FD81491E5AF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697-4DD8-A159-5BA71FA1530F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83CDA67-D277-410D-B0D3-FD179933ECAA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697-4DD8-A159-5BA71FA1530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Inviting store</c:v>
                </c:pt>
                <c:pt idx="1">
                  <c:v>Super fresh foods</c:v>
                </c:pt>
                <c:pt idx="2">
                  <c:v>Helpful staff</c:v>
                </c:pt>
                <c:pt idx="3">
                  <c:v>Ease of finding what you need</c:v>
                </c:pt>
                <c:pt idx="4">
                  <c:v>Wide variety of products</c:v>
                </c:pt>
              </c:strCache>
            </c:strRef>
          </c:cat>
          <c:val>
            <c:numRef>
              <c:f>Sheet1!$B$2:$B$6</c:f>
              <c:numCache>
                <c:formatCode>0.00</c:formatCode>
                <c:ptCount val="5"/>
                <c:pt idx="0">
                  <c:v>3.32</c:v>
                </c:pt>
                <c:pt idx="1">
                  <c:v>3.28</c:v>
                </c:pt>
                <c:pt idx="2">
                  <c:v>3.21</c:v>
                </c:pt>
                <c:pt idx="3">
                  <c:v>2.96</c:v>
                </c:pt>
                <c:pt idx="4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97-4DD8-A159-5BA71FA15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2012133118"/>
        <c:axId val="1196772034"/>
      </c:barChart>
      <c:catAx>
        <c:axId val="201213311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196772034"/>
        <c:crosses val="autoZero"/>
        <c:auto val="0"/>
        <c:lblAlgn val="ctr"/>
        <c:lblOffset val="100"/>
        <c:noMultiLvlLbl val="0"/>
      </c:catAx>
      <c:valAx>
        <c:axId val="1196772034"/>
        <c:scaling>
          <c:orientation val="minMax"/>
        </c:scaling>
        <c:delete val="0"/>
        <c:axPos val="l"/>
        <c:majorGridlines>
          <c:spPr>
            <a:ln w="9525" cap="sq">
              <a:solidFill>
                <a:srgbClr val="D8D8D8"/>
              </a:solidFill>
              <a:prstDash val="solid"/>
              <a:miter/>
            </a:ln>
          </c:spPr>
        </c:majorGridlines>
        <c:numFmt formatCode="General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2012133118"/>
        <c:crosses val="autoZero"/>
        <c:crossBetween val="between"/>
      </c:valAx>
      <c:spPr>
        <a:solidFill>
          <a:srgbClr val="FFFFFF"/>
        </a:solidFill>
      </c:spPr>
    </c:plotArea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 09 - 2021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4F0A9FC-B308-4365-B9BF-54B40F97BAA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C0A-4690-B302-8B95E394A185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FCCF453-CA28-4935-B73A-EF09DD35A1C9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C0A-4690-B302-8B95E394A185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AB8D16F-BC4C-436F-BD85-AC6F1E97FCE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C0A-4690-B302-8B95E394A185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F3AE99B-3AF5-4003-A345-166A8690BF3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C0A-4690-B302-8B95E394A185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96319EF-E3CB-4C75-9B36-47B99C1B942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C0A-4690-B302-8B95E394A18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3.3</c:v>
                </c:pt>
                <c:pt idx="1">
                  <c:v>3.1</c:v>
                </c:pt>
                <c:pt idx="2">
                  <c:v>3.3</c:v>
                </c:pt>
                <c:pt idx="3">
                  <c:v>3.6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0A-4690-B302-8B95E394A1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10 - 2021</c:v>
                </c:pt>
              </c:strCache>
            </c:strRef>
          </c:tx>
          <c:spPr>
            <a:solidFill>
              <a:srgbClr val="0D1D36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A7E5964-7127-4254-BF79-D9778AC7972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C0A-4690-B302-8B95E394A185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5FA94DC-B982-47D9-AD7C-5855E85A706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C0A-4690-B302-8B95E394A185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69AE38E-F146-4AF2-A850-6613A7380D7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C0A-4690-B302-8B95E394A185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5029302-EF97-4480-B046-F85A68644ADD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C0A-4690-B302-8B95E394A185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3A0B7A4-9665-4670-B3BF-94F3420BA21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C0A-4690-B302-8B95E394A18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3.2</c:v>
                </c:pt>
                <c:pt idx="1">
                  <c:v>3</c:v>
                </c:pt>
                <c:pt idx="2">
                  <c:v>3.5</c:v>
                </c:pt>
                <c:pt idx="3">
                  <c:v>3.5</c:v>
                </c:pt>
                <c:pt idx="4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C0A-4690-B302-8B95E394A1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Week 11 - 2021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B1E3A35-61DA-4ED6-99A0-D9BE996CE37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7C0A-4690-B302-8B95E394A185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B32D524-C9F2-4D4B-913E-BA3E2C89D60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C0A-4690-B302-8B95E394A185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1DC8FB1-0243-4F13-9C74-D1A49F178F0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7C0A-4690-B302-8B95E394A185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EAA04C7-87C8-4315-865E-B075456D6A9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C0A-4690-B302-8B95E394A185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F2D6CD1-F359-415E-90FE-8A6969994F7B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7C0A-4690-B302-8B95E394A18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>
                  <c:v>3.2</c:v>
                </c:pt>
                <c:pt idx="1">
                  <c:v>3</c:v>
                </c:pt>
                <c:pt idx="2">
                  <c:v>3.3</c:v>
                </c:pt>
                <c:pt idx="3">
                  <c:v>3.5</c:v>
                </c:pt>
                <c:pt idx="4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C0A-4690-B302-8B95E394A1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Week 12 - 2021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379555D-92D5-4513-93C9-D559B204997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7C0A-4690-B302-8B95E394A185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F2C0229-2B9F-4642-B1DE-2671AA041C84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7C0A-4690-B302-8B95E394A185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E5883E9-5322-4642-B9A3-0CE728DAFB81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7C0A-4690-B302-8B95E394A185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DEA3D24-D09A-4B4E-AE7B-C3C824435D4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7C0A-4690-B302-8B95E394A185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0D1E710-2DD9-4A7D-9041-98DA34E9ECF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7C0A-4690-B302-8B95E394A18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Ease of finding what you need</c:v>
                </c:pt>
                <c:pt idx="1">
                  <c:v>Wide variety of products</c:v>
                </c:pt>
                <c:pt idx="2">
                  <c:v>Super fresh foods</c:v>
                </c:pt>
                <c:pt idx="3">
                  <c:v>Inviting store</c:v>
                </c:pt>
                <c:pt idx="4">
                  <c:v>Helpful staff</c:v>
                </c:pt>
              </c:strCache>
            </c:strRef>
          </c:cat>
          <c:val>
            <c:numRef>
              <c:f>Sheet1!$E$2:$E$6</c:f>
              <c:numCache>
                <c:formatCode>0.0</c:formatCode>
                <c:ptCount val="5"/>
                <c:pt idx="0">
                  <c:v>2.9</c:v>
                </c:pt>
                <c:pt idx="1">
                  <c:v>2.7</c:v>
                </c:pt>
                <c:pt idx="2">
                  <c:v>3.4</c:v>
                </c:pt>
                <c:pt idx="3">
                  <c:v>3.4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7C0A-4690-B302-8B95E394A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639628374"/>
        <c:axId val="1038028981"/>
      </c:barChart>
      <c:catAx>
        <c:axId val="63962837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038028981"/>
        <c:crosses val="autoZero"/>
        <c:auto val="0"/>
        <c:lblAlgn val="ctr"/>
        <c:lblOffset val="100"/>
        <c:noMultiLvlLbl val="0"/>
      </c:catAx>
      <c:valAx>
        <c:axId val="1038028981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639628374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Dissatisfied B2B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196BA75-2B38-46B1-B57C-D844C511A95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EFA-47EA-A08B-7EE6F2AAB3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FA-47EA-A08B-7EE6F2AAB3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Satisfied T2B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38C2164-A60E-4399-9806-D38B06F57E35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EFA-47EA-A08B-7EE6F2AAB3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Sheet1!$C$2</c:f>
              <c:numCache>
                <c:formatCode>0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FA-47EA-A08B-7EE6F2AAB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867499684"/>
        <c:axId val="156244135"/>
      </c:barChart>
      <c:catAx>
        <c:axId val="8674996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56244135"/>
        <c:crosses val="autoZero"/>
        <c:auto val="0"/>
        <c:lblAlgn val="ctr"/>
        <c:lblOffset val="100"/>
        <c:noMultiLvlLbl val="0"/>
      </c:catAx>
      <c:valAx>
        <c:axId val="156244135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867499684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Visitation past 3 months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9939939-FE8C-4E6E-922E-D400D5D060F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C71-4792-AE54-00F791C77579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91D2997-5E01-4D12-8722-AF8D5EF7B01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C71-4792-AE54-00F791C77579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92BDAC4-0629-4B87-A405-D8C3ED01AAD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C71-4792-AE54-00F791C77579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8D6C48C-D38D-49E5-AB58-DB448A215B7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C71-4792-AE54-00F791C77579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ABF38AA-D667-42E2-B636-91F304DB388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C71-4792-AE54-00F791C7757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Once</c:v>
                </c:pt>
                <c:pt idx="1">
                  <c:v>2-3 times</c:v>
                </c:pt>
                <c:pt idx="2">
                  <c:v>4-6 times</c:v>
                </c:pt>
                <c:pt idx="3">
                  <c:v>7-9 times</c:v>
                </c:pt>
                <c:pt idx="4">
                  <c:v>10+ times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19</c:v>
                </c:pt>
                <c:pt idx="1">
                  <c:v>22</c:v>
                </c:pt>
                <c:pt idx="2">
                  <c:v>19</c:v>
                </c:pt>
                <c:pt idx="3">
                  <c:v>19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71-4792-AE54-00F791C77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1724319744"/>
        <c:axId val="1043923291"/>
      </c:barChart>
      <c:catAx>
        <c:axId val="172431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043923291"/>
        <c:crosses val="autoZero"/>
        <c:auto val="0"/>
        <c:lblAlgn val="ctr"/>
        <c:lblOffset val="100"/>
        <c:noMultiLvlLbl val="0"/>
      </c:catAx>
      <c:valAx>
        <c:axId val="1043923291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724319744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 09 - 2021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E271DD6-80A6-4C02-9DA9-4B54CFACA02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985-4307-B0F3-1C3F00271BD1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404C240-1548-4FE6-A0A6-565D69497691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985-4307-B0F3-1C3F00271BD1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615C1A7-888F-4519-BAE2-28692DD79A51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985-4307-B0F3-1C3F00271BD1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E3C0A52-A627-468A-B787-DBA41530407B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985-4307-B0F3-1C3F00271BD1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7BD40CB-5620-4575-AEFD-90D8D811391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985-4307-B0F3-1C3F00271BD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Once</c:v>
                </c:pt>
                <c:pt idx="1">
                  <c:v>2-3 times</c:v>
                </c:pt>
                <c:pt idx="2">
                  <c:v>4-6 times</c:v>
                </c:pt>
                <c:pt idx="3">
                  <c:v>7-9 times</c:v>
                </c:pt>
                <c:pt idx="4">
                  <c:v>10+ times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12</c:v>
                </c:pt>
                <c:pt idx="1">
                  <c:v>22</c:v>
                </c:pt>
                <c:pt idx="2">
                  <c:v>17</c:v>
                </c:pt>
                <c:pt idx="3">
                  <c:v>15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85-4307-B0F3-1C3F00271BD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10 - 2021</c:v>
                </c:pt>
              </c:strCache>
            </c:strRef>
          </c:tx>
          <c:spPr>
            <a:solidFill>
              <a:srgbClr val="0D1D36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D2B4D7B-5D28-40D4-8D79-46717C4A60E7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985-4307-B0F3-1C3F00271BD1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BB8313A-1A23-49F8-A9AD-1CC825C5F44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985-4307-B0F3-1C3F00271BD1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C1F1652-0155-4390-8F83-84D6B07A4437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985-4307-B0F3-1C3F00271BD1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C16405D-B8D3-40A8-AF09-168A8FF91DB9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985-4307-B0F3-1C3F00271BD1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DB37DA3-5C0E-4F8F-B6ED-FE543532AF8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985-4307-B0F3-1C3F00271BD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Once</c:v>
                </c:pt>
                <c:pt idx="1">
                  <c:v>2-3 times</c:v>
                </c:pt>
                <c:pt idx="2">
                  <c:v>4-6 times</c:v>
                </c:pt>
                <c:pt idx="3">
                  <c:v>7-9 times</c:v>
                </c:pt>
                <c:pt idx="4">
                  <c:v>10+ times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18</c:v>
                </c:pt>
                <c:pt idx="1">
                  <c:v>28</c:v>
                </c:pt>
                <c:pt idx="2">
                  <c:v>17</c:v>
                </c:pt>
                <c:pt idx="3">
                  <c:v>20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985-4307-B0F3-1C3F00271BD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Week 11 - 2021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2E9F993-DC42-40D6-8FA7-C43AB401744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985-4307-B0F3-1C3F00271BD1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45E9A8A-FA1D-4448-90E3-4E12AC05A95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985-4307-B0F3-1C3F00271BD1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0E27753-FE57-4EF6-A34B-E1B5C4AB870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985-4307-B0F3-1C3F00271BD1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A9643FD-AEEF-4605-8F5E-B89D35F81197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985-4307-B0F3-1C3F00271BD1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81692B1-F335-4867-9D5F-8FFEB1E330D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4985-4307-B0F3-1C3F00271BD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Once</c:v>
                </c:pt>
                <c:pt idx="1">
                  <c:v>2-3 times</c:v>
                </c:pt>
                <c:pt idx="2">
                  <c:v>4-6 times</c:v>
                </c:pt>
                <c:pt idx="3">
                  <c:v>7-9 times</c:v>
                </c:pt>
                <c:pt idx="4">
                  <c:v>10+ times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12</c:v>
                </c:pt>
                <c:pt idx="1">
                  <c:v>31</c:v>
                </c:pt>
                <c:pt idx="2">
                  <c:v>22</c:v>
                </c:pt>
                <c:pt idx="3">
                  <c:v>17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4985-4307-B0F3-1C3F00271BD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Week 12 - 2021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A156246-AA8D-4DF1-95E7-69BD8B1C4D4B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4985-4307-B0F3-1C3F00271BD1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DCC652A-F789-4560-B086-68C66AC1E8C7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985-4307-B0F3-1C3F00271BD1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3AA217C-A2AB-44DC-9A7B-F4A3E749B2E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4985-4307-B0F3-1C3F00271BD1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20B2F44-CDA5-42B5-BD82-AF50AA41288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4985-4307-B0F3-1C3F00271BD1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8A898EB-EB9B-4E40-905A-E55D9BEBB80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4985-4307-B0F3-1C3F00271BD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Once</c:v>
                </c:pt>
                <c:pt idx="1">
                  <c:v>2-3 times</c:v>
                </c:pt>
                <c:pt idx="2">
                  <c:v>4-6 times</c:v>
                </c:pt>
                <c:pt idx="3">
                  <c:v>7-9 times</c:v>
                </c:pt>
                <c:pt idx="4">
                  <c:v>10+ times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14</c:v>
                </c:pt>
                <c:pt idx="1">
                  <c:v>24</c:v>
                </c:pt>
                <c:pt idx="2">
                  <c:v>17</c:v>
                </c:pt>
                <c:pt idx="3">
                  <c:v>15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4985-4307-B0F3-1C3F00271BD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Week 13 - 2021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7265AAA-DD70-4B4F-BCEC-082779068A62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4985-4307-B0F3-1C3F00271BD1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7568507-02A1-4EFC-8213-D9522CDF069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4985-4307-B0F3-1C3F00271BD1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106D064-4FAA-426D-BD1B-1D764FF4E489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4985-4307-B0F3-1C3F00271BD1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724DAF2-EAA5-4B02-A8F2-47871E4F1D6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4985-4307-B0F3-1C3F00271BD1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C296DE2-CCF6-43E9-AA8B-9BE448F6BB89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4985-4307-B0F3-1C3F00271BD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Once</c:v>
                </c:pt>
                <c:pt idx="1">
                  <c:v>2-3 times</c:v>
                </c:pt>
                <c:pt idx="2">
                  <c:v>4-6 times</c:v>
                </c:pt>
                <c:pt idx="3">
                  <c:v>7-9 times</c:v>
                </c:pt>
                <c:pt idx="4">
                  <c:v>10+ times</c:v>
                </c:pt>
              </c:strCache>
            </c:strRef>
          </c:cat>
          <c:val>
            <c:numRef>
              <c:f>Sheet1!$F$2:$F$6</c:f>
              <c:numCache>
                <c:formatCode>0</c:formatCode>
                <c:ptCount val="5"/>
                <c:pt idx="0">
                  <c:v>17</c:v>
                </c:pt>
                <c:pt idx="1">
                  <c:v>26</c:v>
                </c:pt>
                <c:pt idx="2">
                  <c:v>17</c:v>
                </c:pt>
                <c:pt idx="3">
                  <c:v>22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985-4307-B0F3-1C3F00271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1759861618"/>
        <c:axId val="1512820908"/>
      </c:barChart>
      <c:catAx>
        <c:axId val="175986161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512820908"/>
        <c:crosses val="autoZero"/>
        <c:auto val="0"/>
        <c:lblAlgn val="ctr"/>
        <c:lblOffset val="100"/>
        <c:noMultiLvlLbl val="0"/>
      </c:catAx>
      <c:valAx>
        <c:axId val="1512820908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759861618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Purchase category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8EF37A4-C260-416D-8139-B13AB59E975E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1A6-4DE0-9C7B-6CFA13EF6DFE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ECA1245-97B3-4C05-ADE5-735120358ABD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1A6-4DE0-9C7B-6CFA13EF6DFE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FC2D7CA-EABA-47ED-87A0-7018BDB208FC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1A6-4DE0-9C7B-6CFA13EF6DFE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49EB687-849B-4507-A7E7-9F08CA4212C1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A6-4DE0-9C7B-6CFA13EF6DFE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1950942-1116-4C65-ABEE-6F2738D5A519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1A6-4DE0-9C7B-6CFA13EF6DFE}"/>
                </c:ext>
              </c:extLst>
            </c:dLbl>
            <c:dLbl>
              <c:idx val="5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1E0F2A7-0E05-4609-AEE4-DE6E5316067D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1A6-4DE0-9C7B-6CFA13EF6DF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Beverages</c:v>
                </c:pt>
                <c:pt idx="1">
                  <c:v>Fruits</c:v>
                </c:pt>
                <c:pt idx="2">
                  <c:v>Vegetables</c:v>
                </c:pt>
                <c:pt idx="3">
                  <c:v>Dairy</c:v>
                </c:pt>
                <c:pt idx="4">
                  <c:v>Snack foods</c:v>
                </c:pt>
                <c:pt idx="5">
                  <c:v>Not applicable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52.8</c:v>
                </c:pt>
                <c:pt idx="1">
                  <c:v>52.6</c:v>
                </c:pt>
                <c:pt idx="2">
                  <c:v>48.2</c:v>
                </c:pt>
                <c:pt idx="3">
                  <c:v>46.7</c:v>
                </c:pt>
                <c:pt idx="4">
                  <c:v>45.4</c:v>
                </c:pt>
                <c:pt idx="5">
                  <c:v>42.8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A6-4DE0-9C7B-6CFA13EF6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1314729604"/>
        <c:axId val="55052616"/>
      </c:barChart>
      <c:catAx>
        <c:axId val="13147296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55052616"/>
        <c:crosses val="autoZero"/>
        <c:auto val="0"/>
        <c:lblAlgn val="ctr"/>
        <c:lblOffset val="100"/>
        <c:noMultiLvlLbl val="0"/>
      </c:catAx>
      <c:valAx>
        <c:axId val="55052616"/>
        <c:scaling>
          <c:orientation val="minMax"/>
        </c:scaling>
        <c:delete val="0"/>
        <c:axPos val="l"/>
        <c:majorGridlines>
          <c:spPr>
            <a:ln w="9525" cap="sq">
              <a:solidFill>
                <a:srgbClr val="D8D8D8"/>
              </a:solidFill>
              <a:prstDash val="solid"/>
              <a:miter/>
            </a:ln>
          </c:spPr>
        </c:majorGridlines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314729604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 09 - 2021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55E2-4943-A564-7B60CA5AB289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55E2-4943-A564-7B60CA5AB289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2-55E2-4943-A564-7B60CA5AB289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55E2-4943-A564-7B60CA5AB289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4-55E2-4943-A564-7B60CA5AB28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Fruits</c:v>
                </c:pt>
                <c:pt idx="1">
                  <c:v>Vegetables</c:v>
                </c:pt>
                <c:pt idx="2">
                  <c:v>Snack foods</c:v>
                </c:pt>
                <c:pt idx="3">
                  <c:v>Dairy</c:v>
                </c:pt>
                <c:pt idx="4">
                  <c:v>Beverages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54</c:v>
                </c:pt>
                <c:pt idx="1">
                  <c:v>29</c:v>
                </c:pt>
                <c:pt idx="2">
                  <c:v>30</c:v>
                </c:pt>
                <c:pt idx="3">
                  <c:v>24</c:v>
                </c:pt>
                <c:pt idx="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E2-4943-A564-7B60CA5AB2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10 - 2021</c:v>
                </c:pt>
              </c:strCache>
            </c:strRef>
          </c:tx>
          <c:spPr>
            <a:solidFill>
              <a:srgbClr val="0D1D36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6-55E2-4943-A564-7B60CA5AB289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7-55E2-4943-A564-7B60CA5AB289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8-55E2-4943-A564-7B60CA5AB289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9-55E2-4943-A564-7B60CA5AB289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A-55E2-4943-A564-7B60CA5AB28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Fruits</c:v>
                </c:pt>
                <c:pt idx="1">
                  <c:v>Vegetables</c:v>
                </c:pt>
                <c:pt idx="2">
                  <c:v>Snack foods</c:v>
                </c:pt>
                <c:pt idx="3">
                  <c:v>Dairy</c:v>
                </c:pt>
                <c:pt idx="4">
                  <c:v>Beverages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56</c:v>
                </c:pt>
                <c:pt idx="1">
                  <c:v>39</c:v>
                </c:pt>
                <c:pt idx="2">
                  <c:v>27</c:v>
                </c:pt>
                <c:pt idx="3">
                  <c:v>27</c:v>
                </c:pt>
                <c:pt idx="4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5E2-4943-A564-7B60CA5AB2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Week 11 - 2021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C-55E2-4943-A564-7B60CA5AB289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D-55E2-4943-A564-7B60CA5AB289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E-55E2-4943-A564-7B60CA5AB289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F-55E2-4943-A564-7B60CA5AB289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0-55E2-4943-A564-7B60CA5AB28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Fruits</c:v>
                </c:pt>
                <c:pt idx="1">
                  <c:v>Vegetables</c:v>
                </c:pt>
                <c:pt idx="2">
                  <c:v>Snack foods</c:v>
                </c:pt>
                <c:pt idx="3">
                  <c:v>Dairy</c:v>
                </c:pt>
                <c:pt idx="4">
                  <c:v>Beverages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57</c:v>
                </c:pt>
                <c:pt idx="1">
                  <c:v>38</c:v>
                </c:pt>
                <c:pt idx="2">
                  <c:v>26</c:v>
                </c:pt>
                <c:pt idx="3">
                  <c:v>28</c:v>
                </c:pt>
                <c:pt idx="4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5E2-4943-A564-7B60CA5AB28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Week 12 - 2021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2-55E2-4943-A564-7B60CA5AB289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3-55E2-4943-A564-7B60CA5AB289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4-55E2-4943-A564-7B60CA5AB289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5-55E2-4943-A564-7B60CA5AB289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6-55E2-4943-A564-7B60CA5AB28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Fruits</c:v>
                </c:pt>
                <c:pt idx="1">
                  <c:v>Vegetables</c:v>
                </c:pt>
                <c:pt idx="2">
                  <c:v>Snack foods</c:v>
                </c:pt>
                <c:pt idx="3">
                  <c:v>Dairy</c:v>
                </c:pt>
                <c:pt idx="4">
                  <c:v>Beverages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59</c:v>
                </c:pt>
                <c:pt idx="1">
                  <c:v>29</c:v>
                </c:pt>
                <c:pt idx="2">
                  <c:v>20</c:v>
                </c:pt>
                <c:pt idx="3">
                  <c:v>36</c:v>
                </c:pt>
                <c:pt idx="4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55E2-4943-A564-7B60CA5AB28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Week 13 - 2021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8-55E2-4943-A564-7B60CA5AB289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9-55E2-4943-A564-7B60CA5AB289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A-55E2-4943-A564-7B60CA5AB289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55E2-4943-A564-7B60CA5AB289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C-55E2-4943-A564-7B60CA5AB28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Fruits</c:v>
                </c:pt>
                <c:pt idx="1">
                  <c:v>Vegetables</c:v>
                </c:pt>
                <c:pt idx="2">
                  <c:v>Snack foods</c:v>
                </c:pt>
                <c:pt idx="3">
                  <c:v>Dairy</c:v>
                </c:pt>
                <c:pt idx="4">
                  <c:v>Beverages</c:v>
                </c:pt>
              </c:strCache>
            </c:strRef>
          </c:cat>
          <c:val>
            <c:numRef>
              <c:f>Sheet1!$F$2:$F$6</c:f>
              <c:numCache>
                <c:formatCode>0</c:formatCode>
                <c:ptCount val="5"/>
                <c:pt idx="0">
                  <c:v>60</c:v>
                </c:pt>
                <c:pt idx="1">
                  <c:v>40</c:v>
                </c:pt>
                <c:pt idx="2">
                  <c:v>19</c:v>
                </c:pt>
                <c:pt idx="3">
                  <c:v>31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55E2-4943-A564-7B60CA5AB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1624268137"/>
        <c:axId val="758895536"/>
      </c:barChart>
      <c:catAx>
        <c:axId val="162426813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758895536"/>
        <c:crosses val="autoZero"/>
        <c:auto val="0"/>
        <c:lblAlgn val="ctr"/>
        <c:lblOffset val="100"/>
        <c:noMultiLvlLbl val="0"/>
      </c:catAx>
      <c:valAx>
        <c:axId val="758895536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624268137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571652F-8ED2-45B5-B107-04E51A97855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8E5-4500-9682-EE880590D64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Issue with purchase</c:v>
                </c:pt>
              </c:strCache>
            </c:strRef>
          </c:cat>
          <c:val>
            <c:numRef>
              <c:f>Sheet1!$B$2</c:f>
              <c:numCache>
                <c:formatCode>0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E5-4500-9682-EE880590D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461374386"/>
        <c:axId val="1982060801"/>
      </c:barChart>
      <c:catAx>
        <c:axId val="46137438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982060801"/>
        <c:crosses val="autoZero"/>
        <c:auto val="0"/>
        <c:lblAlgn val="ctr"/>
        <c:lblOffset val="100"/>
        <c:noMultiLvlLbl val="0"/>
      </c:catAx>
      <c:valAx>
        <c:axId val="1982060801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461374386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ln w="28575" cap="sq">
              <a:solidFill>
                <a:srgbClr val="14827D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7461F85-5016-4EB7-9C0B-470027F3B34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1F7-4787-854C-7CC6FBF30F7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A9BFDB9-EE8A-47A0-AAF6-FD79376F154F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1F7-4787-854C-7CC6FBF30F7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E5145DF-F8F4-400B-A547-1BD2FE278B15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1F7-4787-854C-7CC6FBF30F7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C03DE60-5164-4D34-941F-FBF68879E602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1F7-4787-854C-7CC6FBF30F7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D514FCA-E8C8-488B-B846-92CE72F7C5E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1F7-4787-854C-7CC6FBF30F7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09 - 2021</c:v>
                </c:pt>
                <c:pt idx="1">
                  <c:v>Week 10 - 2021</c:v>
                </c:pt>
                <c:pt idx="2">
                  <c:v>Week 11 - 2021</c:v>
                </c:pt>
                <c:pt idx="3">
                  <c:v>Week 12 - 2021</c:v>
                </c:pt>
                <c:pt idx="4">
                  <c:v>Week 13 - 2021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22</c:v>
                </c:pt>
                <c:pt idx="1">
                  <c:v>23</c:v>
                </c:pt>
                <c:pt idx="2">
                  <c:v>28</c:v>
                </c:pt>
                <c:pt idx="3">
                  <c:v>32</c:v>
                </c:pt>
                <c:pt idx="4">
                  <c:v>35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E1F7-4787-854C-7CC6FBF30F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ln w="28575" cap="sq">
              <a:solidFill>
                <a:srgbClr val="0D1D36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F5F65A3-2051-4D52-82F6-D72F7424F90B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1F7-4787-854C-7CC6FBF30F73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7628B0D-5DAA-4AD3-A0D4-EB9A32814E12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1F7-4787-854C-7CC6FBF30F73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F88F165-D111-46FD-8977-7AA5808A5E32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E1F7-4787-854C-7CC6FBF30F73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8E9CB8B-F091-4F69-898D-2649CBA7A27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1F7-4787-854C-7CC6FBF30F73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9578AF2-ED0E-4656-B908-17C66FD3622F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E1F7-4787-854C-7CC6FBF30F7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09 - 2021</c:v>
                </c:pt>
                <c:pt idx="1">
                  <c:v>Week 10 - 2021</c:v>
                </c:pt>
                <c:pt idx="2">
                  <c:v>Week 11 - 2021</c:v>
                </c:pt>
                <c:pt idx="3">
                  <c:v>Week 12 - 2021</c:v>
                </c:pt>
                <c:pt idx="4">
                  <c:v>Week 13 - 2021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78</c:v>
                </c:pt>
                <c:pt idx="1">
                  <c:v>77</c:v>
                </c:pt>
                <c:pt idx="2">
                  <c:v>72</c:v>
                </c:pt>
                <c:pt idx="3">
                  <c:v>68</c:v>
                </c:pt>
                <c:pt idx="4">
                  <c:v>65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E1F7-4787-854C-7CC6FBF30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0591519"/>
        <c:axId val="1156921855"/>
      </c:lineChart>
      <c:catAx>
        <c:axId val="99059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156921855"/>
        <c:crosses val="autoZero"/>
        <c:auto val="0"/>
        <c:lblAlgn val="ctr"/>
        <c:lblOffset val="100"/>
        <c:noMultiLvlLbl val="0"/>
      </c:catAx>
      <c:valAx>
        <c:axId val="1156921855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990591519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Issues encountered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985EBDF-61ED-4C5E-8B9F-FB8F8492572F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90F-4EF5-8350-B6A918EDFF57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629368B-50E8-4D46-9A0F-D841DD4B8F0C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90F-4EF5-8350-B6A918EDFF57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F55049A-61B3-4197-AF0C-844B17454279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90F-4EF5-8350-B6A918EDFF57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2CACDD3-66CE-4CF7-93CB-C48F17C50EF2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90F-4EF5-8350-B6A918EDFF57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2A2D537-CDE4-42C2-A5F9-26FE7294D56E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90F-4EF5-8350-B6A918EDFF5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Desired item wasn't in stock</c:v>
                </c:pt>
                <c:pt idx="1">
                  <c:v>Not enough choice</c:v>
                </c:pt>
                <c:pt idx="2">
                  <c:v>Unhelpful staff</c:v>
                </c:pt>
                <c:pt idx="3">
                  <c:v>Not able to locate desired item</c:v>
                </c:pt>
                <c:pt idx="4">
                  <c:v>Other (specify)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44</c:v>
                </c:pt>
                <c:pt idx="1">
                  <c:v>32</c:v>
                </c:pt>
                <c:pt idx="2">
                  <c:v>24</c:v>
                </c:pt>
                <c:pt idx="3">
                  <c:v>23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0F-4EF5-8350-B6A918EDF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9001442"/>
        <c:axId val="719897383"/>
      </c:barChart>
      <c:catAx>
        <c:axId val="900144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719897383"/>
        <c:crosses val="autoZero"/>
        <c:auto val="0"/>
        <c:lblAlgn val="ctr"/>
        <c:lblOffset val="100"/>
        <c:noMultiLvlLbl val="0"/>
      </c:catAx>
      <c:valAx>
        <c:axId val="719897383"/>
        <c:scaling>
          <c:orientation val="minMax"/>
        </c:scaling>
        <c:delete val="0"/>
        <c:axPos val="l"/>
        <c:majorGridlines>
          <c:spPr>
            <a:ln w="9525" cap="sq">
              <a:solidFill>
                <a:srgbClr val="D8D8D8"/>
              </a:solidFill>
              <a:prstDash val="solid"/>
              <a:miter/>
            </a:ln>
          </c:spPr>
        </c:majorGridlines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9001442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Week 09 - 2021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87E0-43A4-B3F1-98C37BF8E51F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87E0-43A4-B3F1-98C37BF8E51F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2-87E0-43A4-B3F1-98C37BF8E51F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87E0-43A4-B3F1-98C37BF8E51F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4-87E0-43A4-B3F1-98C37BF8E5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Desired item wasn't in stock</c:v>
                </c:pt>
                <c:pt idx="1">
                  <c:v>Not able to locate desired item</c:v>
                </c:pt>
                <c:pt idx="2">
                  <c:v>Unhelpful staff</c:v>
                </c:pt>
                <c:pt idx="3">
                  <c:v>Not enough choice</c:v>
                </c:pt>
                <c:pt idx="4">
                  <c:v>Other (specify)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E0-43A4-B3F1-98C37BF8E5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Week 10 - 2021</c:v>
                </c:pt>
              </c:strCache>
            </c:strRef>
          </c:tx>
          <c:spPr>
            <a:solidFill>
              <a:srgbClr val="0D1D36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6-87E0-43A4-B3F1-98C37BF8E51F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7-87E0-43A4-B3F1-98C37BF8E51F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8-87E0-43A4-B3F1-98C37BF8E51F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9-87E0-43A4-B3F1-98C37BF8E51F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A-87E0-43A4-B3F1-98C37BF8E5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Desired item wasn't in stock</c:v>
                </c:pt>
                <c:pt idx="1">
                  <c:v>Not able to locate desired item</c:v>
                </c:pt>
                <c:pt idx="2">
                  <c:v>Unhelpful staff</c:v>
                </c:pt>
                <c:pt idx="3">
                  <c:v>Not enough choice</c:v>
                </c:pt>
                <c:pt idx="4">
                  <c:v>Other (specify)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23</c:v>
                </c:pt>
                <c:pt idx="1">
                  <c:v>31</c:v>
                </c:pt>
                <c:pt idx="2">
                  <c:v>23</c:v>
                </c:pt>
                <c:pt idx="3">
                  <c:v>23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7E0-43A4-B3F1-98C37BF8E5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Week 11 - 2021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C-87E0-43A4-B3F1-98C37BF8E51F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D-87E0-43A4-B3F1-98C37BF8E51F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E-87E0-43A4-B3F1-98C37BF8E51F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F-87E0-43A4-B3F1-98C37BF8E51F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0-87E0-43A4-B3F1-98C37BF8E5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Desired item wasn't in stock</c:v>
                </c:pt>
                <c:pt idx="1">
                  <c:v>Not able to locate desired item</c:v>
                </c:pt>
                <c:pt idx="2">
                  <c:v>Unhelpful staff</c:v>
                </c:pt>
                <c:pt idx="3">
                  <c:v>Not enough choice</c:v>
                </c:pt>
                <c:pt idx="4">
                  <c:v>Other (specify)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20</c:v>
                </c:pt>
                <c:pt idx="3">
                  <c:v>20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7E0-43A4-B3F1-98C37BF8E5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Week 12 - 2021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2-87E0-43A4-B3F1-98C37BF8E51F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3-87E0-43A4-B3F1-98C37BF8E51F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4-87E0-43A4-B3F1-98C37BF8E51F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5-87E0-43A4-B3F1-98C37BF8E51F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6-87E0-43A4-B3F1-98C37BF8E5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Desired item wasn't in stock</c:v>
                </c:pt>
                <c:pt idx="1">
                  <c:v>Not able to locate desired item</c:v>
                </c:pt>
                <c:pt idx="2">
                  <c:v>Unhelpful staff</c:v>
                </c:pt>
                <c:pt idx="3">
                  <c:v>Not enough choice</c:v>
                </c:pt>
                <c:pt idx="4">
                  <c:v>Other (specify)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37</c:v>
                </c:pt>
                <c:pt idx="1">
                  <c:v>21</c:v>
                </c:pt>
                <c:pt idx="2">
                  <c:v>26</c:v>
                </c:pt>
                <c:pt idx="3">
                  <c:v>32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87E0-43A4-B3F1-98C37BF8E51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Week 13 - 2021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8-87E0-43A4-B3F1-98C37BF8E51F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9-87E0-43A4-B3F1-98C37BF8E51F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A-87E0-43A4-B3F1-98C37BF8E51F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87E0-43A4-B3F1-98C37BF8E51F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endParaRPr lang="en-US" sz="900">
                      <a:solidFill>
                        <a:srgbClr val="3F3F3F"/>
                      </a:solidFill>
                      <a:latin typeface="arial"/>
                    </a:endParaRP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C-87E0-43A4-B3F1-98C37BF8E51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Desired item wasn't in stock</c:v>
                </c:pt>
                <c:pt idx="1">
                  <c:v>Not able to locate desired item</c:v>
                </c:pt>
                <c:pt idx="2">
                  <c:v>Unhelpful staff</c:v>
                </c:pt>
                <c:pt idx="3">
                  <c:v>Not enough choice</c:v>
                </c:pt>
                <c:pt idx="4">
                  <c:v>Other (specify)</c:v>
                </c:pt>
              </c:strCache>
            </c:strRef>
          </c:cat>
          <c:val>
            <c:numRef>
              <c:f>Sheet1!$F$2:$F$6</c:f>
              <c:numCache>
                <c:formatCode>0</c:formatCode>
                <c:ptCount val="5"/>
                <c:pt idx="0">
                  <c:v>53</c:v>
                </c:pt>
                <c:pt idx="1">
                  <c:v>26</c:v>
                </c:pt>
                <c:pt idx="2">
                  <c:v>32</c:v>
                </c:pt>
                <c:pt idx="3">
                  <c:v>37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87E0-43A4-B3F1-98C37BF8E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672723628"/>
        <c:axId val="1182393225"/>
      </c:barChart>
      <c:catAx>
        <c:axId val="6727236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182393225"/>
        <c:crosses val="autoZero"/>
        <c:auto val="0"/>
        <c:lblAlgn val="ctr"/>
        <c:lblOffset val="100"/>
        <c:noMultiLvlLbl val="0"/>
      </c:catAx>
      <c:valAx>
        <c:axId val="1182393225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672723628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Completely satisfied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1DCD1B4-69E7-4A2D-94AC-C72BFCB01976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728-47D5-8630-2690846B6356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5C584C5-2BC6-4EC3-BC39-FD8264DFD35D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728-47D5-8630-2690846B6356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11B0C96-8921-44DE-8DDE-4EFC6EFD229A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728-47D5-8630-2690846B6356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43B3110-6843-42FC-93A4-3AB3AEB34BDB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728-47D5-8630-2690846B6356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B6CB50E-F050-4A6A-882E-2EF3455FA798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728-47D5-8630-2690846B63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14</c:v>
                </c:pt>
                <c:pt idx="1">
                  <c:v>18</c:v>
                </c:pt>
                <c:pt idx="2">
                  <c:v>12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28-47D5-8630-2690846B63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A5E0CC3-1F00-48E3-BBD0-EFCF7998B630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728-47D5-8630-2690846B6356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A70AB06-490A-402F-99DC-B21FA8464A86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728-47D5-8630-2690846B6356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DA1CE1A-7BC3-456E-B384-338967EAA93C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E728-47D5-8630-2690846B6356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2007C43-46A2-4458-A55B-D7185C8A1961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728-47D5-8630-2690846B6356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DFF5B77-E9EA-4204-B455-95F31E6DEC35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E728-47D5-8630-2690846B63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28</c:v>
                </c:pt>
                <c:pt idx="1">
                  <c:v>26</c:v>
                </c:pt>
                <c:pt idx="2">
                  <c:v>26</c:v>
                </c:pt>
                <c:pt idx="3">
                  <c:v>31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728-47D5-8630-2690846B63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E6AA494-3D0E-4092-8ACC-926BA48C51F0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E728-47D5-8630-2690846B6356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6F2A758-8070-4A8A-8484-691B388730FB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728-47D5-8630-2690846B6356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41EBF36-6926-4CBB-9F37-8A39C5CBD193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E728-47D5-8630-2690846B6356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5FA43E8-FED3-4E4A-BCFC-E8635B83692D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728-47D5-8630-2690846B6356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CF7C709-8119-461B-A8C0-CCEB2537D125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E728-47D5-8630-2690846B63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42</c:v>
                </c:pt>
                <c:pt idx="3">
                  <c:v>38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E728-47D5-8630-2690846B635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very satisfied</c:v>
                </c:pt>
              </c:strCache>
            </c:strRef>
          </c:tx>
          <c:spPr>
            <a:solidFill>
              <a:srgbClr val="F0E5D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D15F91D-364C-49A8-A9E0-9E6D048DF62D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E728-47D5-8630-2690846B6356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028E89F-F4FA-42FA-891C-38B6557B2CA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E728-47D5-8630-2690846B6356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3C03292-7A96-40F2-9839-C4B9AE32B3D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E728-47D5-8630-2690846B6356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7D92122-47A0-481B-931D-AD1F604FDC9D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E728-47D5-8630-2690846B6356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48B8A22-8C49-4D67-8761-614BD534FFE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E728-47D5-8630-2690846B63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15</c:v>
                </c:pt>
                <c:pt idx="1">
                  <c:v>14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E728-47D5-8630-2690846B635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at all satisfied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6473A41-5739-4D22-8A8F-3AD62960ED0B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E728-47D5-8630-2690846B6356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9890443-B537-441A-B442-64D8282C6C3B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E728-47D5-8630-2690846B6356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D010278-1BE1-4D79-B12F-4BADCF0EB99C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E728-47D5-8630-2690846B6356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1D3F9BC-7735-4409-8BC8-52C057C97BF7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E728-47D5-8630-2690846B6356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DFD1552-5C20-490F-A753-1C05AD2AC406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E728-47D5-8630-2690846B63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Sheet1!$F$2:$F$6</c:f>
              <c:numCache>
                <c:formatCode>0</c:formatCode>
                <c:ptCount val="5"/>
                <c:pt idx="0">
                  <c:v>11</c:v>
                </c:pt>
                <c:pt idx="1">
                  <c:v>11</c:v>
                </c:pt>
                <c:pt idx="2">
                  <c:v>6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E728-47D5-8630-2690846B6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55672321"/>
        <c:axId val="1332969986"/>
      </c:barChart>
      <c:catAx>
        <c:axId val="125567232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332969986"/>
        <c:crosses val="autoZero"/>
        <c:auto val="0"/>
        <c:lblAlgn val="ctr"/>
        <c:lblOffset val="100"/>
        <c:noMultiLvlLbl val="0"/>
      </c:catAx>
      <c:valAx>
        <c:axId val="133296998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255672321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Satisfied T2B</c:v>
                </c:pt>
              </c:strCache>
            </c:strRef>
          </c:tx>
          <c:spPr>
            <a:ln w="28575" cap="sq">
              <a:solidFill>
                <a:srgbClr val="14827D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82AB784-8A35-4251-BD5B-D70B1B8A7C9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B72-489C-B7DC-24FE43C3CBF1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83B7F86-40DE-4B4C-9494-921063A40AF2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B72-489C-B7DC-24FE43C3CBF1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267FDD2-7B04-47DB-9487-CAD459817C3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B72-489C-B7DC-24FE43C3CBF1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06D79CB-B30B-46C3-8C28-B760C53DA8B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B72-489C-B7DC-24FE43C3CBF1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EC11504-CE60-4F89-A704-8D40128B691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B72-489C-B7DC-24FE43C3CBF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74</c:v>
                </c:pt>
                <c:pt idx="1">
                  <c:v>76</c:v>
                </c:pt>
                <c:pt idx="2">
                  <c:v>80</c:v>
                </c:pt>
                <c:pt idx="3">
                  <c:v>85</c:v>
                </c:pt>
                <c:pt idx="4">
                  <c:v>85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BB72-489C-B7DC-24FE43C3CB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Dissatisfied B2B</c:v>
                </c:pt>
              </c:strCache>
            </c:strRef>
          </c:tx>
          <c:spPr>
            <a:ln w="28575" cap="sq">
              <a:solidFill>
                <a:srgbClr val="F59628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88C7062-006C-495A-95F6-79616DE6B16F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B72-489C-B7DC-24FE43C3CBF1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3BA8810-D1C1-43B0-813D-11ACB4B4E4B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B72-489C-B7DC-24FE43C3CBF1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A07A3C4-367B-45E7-A448-C0EAFDA7E60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B72-489C-B7DC-24FE43C3CBF1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8744292B-4822-46DF-8BD2-3D3D9950567E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B72-489C-B7DC-24FE43C3CBF1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041FF09-DB04-48C8-A979-F45F275FE36D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BB72-489C-B7DC-24FE43C3CBF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26</c:v>
                </c:pt>
                <c:pt idx="1">
                  <c:v>24</c:v>
                </c:pt>
                <c:pt idx="2">
                  <c:v>20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BB72-489C-B7DC-24FE43C3CB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3798664"/>
        <c:axId val="444121929"/>
      </c:lineChart>
      <c:catAx>
        <c:axId val="713798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444121929"/>
        <c:crosses val="autoZero"/>
        <c:auto val="0"/>
        <c:lblAlgn val="ctr"/>
        <c:lblOffset val="100"/>
        <c:noMultiLvlLbl val="0"/>
      </c:catAx>
      <c:valAx>
        <c:axId val="444121929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713798664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Column02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C48EC992-46EB-46E4-AC0E-60389D9EBE7B}" type="VALUE">
                      <a:rPr lang="en-US" sz="12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0E1-490C-BA57-91A5F600E29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0.00</c:formatCode>
                <c:ptCount val="1"/>
                <c:pt idx="0">
                  <c:v>4.3099999999999996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E1-490C-BA57-91A5F600E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83"/>
        <c:axId val="604701048"/>
        <c:axId val="297610823"/>
      </c:barChart>
      <c:catAx>
        <c:axId val="60470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297610823"/>
        <c:crosses val="autoZero"/>
        <c:auto val="0"/>
        <c:lblAlgn val="ctr"/>
        <c:lblOffset val="100"/>
        <c:noMultiLvlLbl val="0"/>
      </c:catAx>
      <c:valAx>
        <c:axId val="297610823"/>
        <c:scaling>
          <c:orientation val="minMax"/>
        </c:scaling>
        <c:delete val="0"/>
        <c:axPos val="l"/>
        <c:majorGridlines>
          <c:spPr>
            <a:ln w="9525" cap="sq">
              <a:solidFill>
                <a:srgbClr val="D8D8D8"/>
              </a:solidFill>
              <a:prstDash val="solid"/>
              <a:miter/>
            </a:ln>
          </c:spPr>
        </c:majorGridlines>
        <c:numFmt formatCode="General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604701048"/>
        <c:crosses val="autoZero"/>
        <c:crossBetween val="between"/>
      </c:valAx>
      <c:spPr>
        <a:solidFill>
          <a:srgbClr val="FFFFFF"/>
        </a:solidFill>
      </c:spPr>
    </c:plotArea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far short of expectations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F7B6C4B-038A-4E5E-9084-1313F0373E2D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2FB-4AC9-AB6A-12088679EE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FB-4AC9-AB6A-12088679EE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short of expectations</c:v>
                </c:pt>
              </c:strCache>
            </c:strRef>
          </c:tx>
          <c:spPr>
            <a:solidFill>
              <a:srgbClr val="F0E5D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50F87A4-D156-4718-BA6C-69D4B008A613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2FB-4AC9-AB6A-12088679EE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Sheet1!$C$2</c:f>
              <c:numCache>
                <c:formatCode>0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FB-4AC9-AB6A-12088679EE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 expectations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53360C0-7A48-4ACA-93FA-AF2B921EFD58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2FB-4AC9-AB6A-12088679EE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Sheet1!$D$2</c:f>
              <c:numCache>
                <c:formatCode>0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FB-4AC9-AB6A-12088679EE3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Exceed expectations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AA9661C-8B29-4683-8641-E73F678CA640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2FB-4AC9-AB6A-12088679EE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Sheet1!$E$2</c:f>
              <c:numCache>
                <c:formatCode>0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FB-4AC9-AB6A-12088679EE3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Far exceed expectations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8A6FB75-7DED-424D-9669-5ED93A427952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2FB-4AC9-AB6A-12088679EE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Sheet1!$F$2</c:f>
              <c:numCache>
                <c:formatCode>0</c:formatCode>
                <c:ptCount val="1"/>
                <c:pt idx="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2FB-4AC9-AB6A-12088679EE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10594395"/>
        <c:axId val="273106145"/>
      </c:barChart>
      <c:catAx>
        <c:axId val="1105943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273106145"/>
        <c:crosses val="autoZero"/>
        <c:auto val="0"/>
        <c:lblAlgn val="ctr"/>
        <c:lblOffset val="100"/>
        <c:noMultiLvlLbl val="0"/>
      </c:catAx>
      <c:valAx>
        <c:axId val="273106145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10594395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Short of expectations</c:v>
                </c:pt>
              </c:strCache>
            </c:strRef>
          </c:tx>
          <c:spPr>
            <a:solidFill>
              <a:srgbClr val="F79647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299A0F7-5EAE-4B3C-8873-195ED0349A1A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1D2-456C-8A87-E6E5302CD4A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Sheet1!$B$2</c:f>
              <c:numCache>
                <c:formatCode>0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D2-456C-8A87-E6E5302CD4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Met expectations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B97713E-FE31-4809-B360-1368DC04F2B3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1D2-456C-8A87-E6E5302CD4A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Sheet1!$C$2</c:f>
              <c:numCache>
                <c:formatCode>0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D2-456C-8A87-E6E5302CD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777888650"/>
        <c:axId val="824315312"/>
      </c:barChart>
      <c:catAx>
        <c:axId val="77788865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824315312"/>
        <c:crosses val="autoZero"/>
        <c:auto val="0"/>
        <c:lblAlgn val="ctr"/>
        <c:lblOffset val="100"/>
        <c:noMultiLvlLbl val="0"/>
      </c:catAx>
      <c:valAx>
        <c:axId val="824315312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777888650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Far exceed expectations</c:v>
                </c:pt>
              </c:strCache>
            </c:strRef>
          </c:tx>
          <c:spPr>
            <a:solidFill>
              <a:srgbClr val="14827D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9DF7E4E-4B6F-40B8-B1A8-F79C7B12021F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346-43CB-AAFF-6CC180109A58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E888D83-2C63-4801-8C46-5307F2B82B61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346-43CB-AAFF-6CC180109A58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FE7282C-FD31-449E-A855-76644AFBB02D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346-43CB-AAFF-6CC180109A58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3C0CD2A-C3FC-4610-B865-475044B27D04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346-43CB-AAFF-6CC180109A58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BD95C5F-7154-4D4E-83D6-2C7C7A7A6828}" type="VALUE"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FFFFF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346-43CB-AAFF-6CC180109A5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5</c:v>
                </c:pt>
                <c:pt idx="1">
                  <c:v>11</c:v>
                </c:pt>
                <c:pt idx="2">
                  <c:v>17</c:v>
                </c:pt>
                <c:pt idx="3">
                  <c:v>22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46-43CB-AAFF-6CC180109A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Exceed expectations</c:v>
                </c:pt>
              </c:strCache>
            </c:strRef>
          </c:tx>
          <c:spPr>
            <a:solidFill>
              <a:srgbClr val="76D0B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3528689-7963-4A7C-820E-4ADCECC69686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346-43CB-AAFF-6CC180109A58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AC30DF1-567E-40D6-AD19-DEEC0064C161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346-43CB-AAFF-6CC180109A58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9A4F53B-5A19-46A5-A692-1FA9F406F919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346-43CB-AAFF-6CC180109A58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282AF33-A3CD-4397-A957-3F48B772406B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346-43CB-AAFF-6CC180109A58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974C6E8-8081-45E2-88CB-171C15A0002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1346-43CB-AAFF-6CC180109A5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25</c:v>
                </c:pt>
                <c:pt idx="1">
                  <c:v>30</c:v>
                </c:pt>
                <c:pt idx="2">
                  <c:v>22</c:v>
                </c:pt>
                <c:pt idx="3">
                  <c:v>26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346-43CB-AAFF-6CC180109A5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 expectations</c:v>
                </c:pt>
              </c:strCache>
            </c:strRef>
          </c:tx>
          <c:spPr>
            <a:solidFill>
              <a:srgbClr val="BBE0C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53C587A6-2DD6-4FDD-9E3C-90E0D02ECBA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1346-43CB-AAFF-6CC180109A58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B8D42D8-7966-42A9-977D-A2A054478C75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346-43CB-AAFF-6CC180109A58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B60EC58F-A053-4F0F-9D81-6F965ECE6B5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346-43CB-AAFF-6CC180109A58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6F089C0-B0EA-470B-BCA8-95EE9E4048E7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1346-43CB-AAFF-6CC180109A58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37AED47-5D62-4B01-928F-D373F3E03DA3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1346-43CB-AAFF-6CC180109A5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42</c:v>
                </c:pt>
                <c:pt idx="1">
                  <c:v>30</c:v>
                </c:pt>
                <c:pt idx="2">
                  <c:v>34</c:v>
                </c:pt>
                <c:pt idx="3">
                  <c:v>35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346-43CB-AAFF-6CC180109A5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Fall short of expectations</c:v>
                </c:pt>
              </c:strCache>
            </c:strRef>
          </c:tx>
          <c:spPr>
            <a:solidFill>
              <a:srgbClr val="F0E5D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2CD117E-E5AA-4C43-A19D-2666CB2C2554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1346-43CB-AAFF-6CC180109A58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17924B5-EA2A-4469-B3FB-0F503E9D1A60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1346-43CB-AAFF-6CC180109A58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4E00D003-4E0F-48C5-BEFF-1D9BBF95D359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1346-43CB-AAFF-6CC180109A58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EDF6971-7632-4DBC-B150-F2B4796696B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1346-43CB-AAFF-6CC180109A58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D9E96931-F026-4F09-B845-02A7F71409E4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1346-43CB-AAFF-6CC180109A5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23</c:v>
                </c:pt>
                <c:pt idx="1">
                  <c:v>20</c:v>
                </c:pt>
                <c:pt idx="2">
                  <c:v>23</c:v>
                </c:pt>
                <c:pt idx="3">
                  <c:v>12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346-43CB-AAFF-6CC180109A5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Fall far short of expectations</c:v>
                </c:pt>
              </c:strCache>
            </c:strRef>
          </c:tx>
          <c:spPr>
            <a:solidFill>
              <a:srgbClr val="F59628"/>
            </a:solidFill>
          </c:spPr>
          <c:invertIfNegative val="0"/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2978F2B6-14DA-4E5B-9E3D-A54902CFC4BE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1346-43CB-AAFF-6CC180109A58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8828123-6ECA-4243-B284-C3C8BC9A70D2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1346-43CB-AAFF-6CC180109A58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670E4B2-C891-428C-88CA-AA8B8928731E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1346-43CB-AAFF-6CC180109A58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E63D711-473C-4944-B5B8-EF9A7EB3C194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1346-43CB-AAFF-6CC180109A58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9621EF8-445D-458C-983F-82B774322EFF}" type="VALUE"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000000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1346-43CB-AAFF-6CC180109A5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Sheet1!$F$2:$F$6</c:f>
              <c:numCache>
                <c:formatCode>0</c:formatCode>
                <c:ptCount val="5"/>
                <c:pt idx="0">
                  <c:v>6</c:v>
                </c:pt>
                <c:pt idx="1">
                  <c:v>9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1346-43CB-AAFF-6CC180109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222631735"/>
        <c:axId val="1049378243"/>
      </c:barChart>
      <c:catAx>
        <c:axId val="222631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3F3F3F"/>
                </a:solidFill>
                <a:latin typeface="arial"/>
              </a:defRPr>
            </a:pPr>
            <a:endParaRPr lang="en-US"/>
          </a:p>
        </c:txPr>
        <c:crossAx val="1049378243"/>
        <c:crosses val="autoZero"/>
        <c:auto val="0"/>
        <c:lblAlgn val="ctr"/>
        <c:lblOffset val="100"/>
        <c:noMultiLvlLbl val="0"/>
      </c:catAx>
      <c:valAx>
        <c:axId val="1049378243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222631735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Met expectations</c:v>
                </c:pt>
              </c:strCache>
            </c:strRef>
          </c:tx>
          <c:spPr>
            <a:ln w="28575" cap="sq">
              <a:solidFill>
                <a:srgbClr val="14827D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15B9308-72D0-4A87-B1CC-DEFBE72804FA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885-413D-BA03-474DA29EA96B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1A92156E-B7B3-43C1-A7B3-64C0B88DA3BF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885-413D-BA03-474DA29EA96B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EE9F7A4B-6AE2-4DE6-AFAE-1706CF04D006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885-413D-BA03-474DA29EA96B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ABF06F37-685A-403C-BA44-74D8E522EC00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885-413D-BA03-474DA29EA96B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0012ECA8-560A-4D78-AEA9-AE3D352A6E23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885-413D-BA03-474DA29EA96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71</c:v>
                </c:pt>
                <c:pt idx="1">
                  <c:v>71</c:v>
                </c:pt>
                <c:pt idx="2">
                  <c:v>72</c:v>
                </c:pt>
                <c:pt idx="3">
                  <c:v>83</c:v>
                </c:pt>
                <c:pt idx="4">
                  <c:v>83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4885-413D-BA03-474DA29EA9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Short of expectations</c:v>
                </c:pt>
              </c:strCache>
            </c:strRef>
          </c:tx>
          <c:spPr>
            <a:ln w="28575" cap="sq">
              <a:solidFill>
                <a:srgbClr val="F79647"/>
              </a:solidFill>
              <a:prstDash val="solid"/>
              <a:miter/>
            </a:ln>
          </c:spPr>
          <c:marker>
            <c:symbol val="none"/>
          </c:marker>
          <c:dLbls>
            <c:dLbl>
              <c:idx val="0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9D5DF77F-4CFC-4460-94DE-957F13798091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885-413D-BA03-474DA29EA96B}"/>
                </c:ext>
              </c:extLst>
            </c:dLbl>
            <c:dLbl>
              <c:idx val="1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6950C8D6-434C-42A8-8E25-325DAFCE15AC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885-413D-BA03-474DA29EA96B}"/>
                </c:ext>
              </c:extLst>
            </c:dLbl>
            <c:dLbl>
              <c:idx val="2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75003E09-E2BD-44A7-8520-4B7B407D1C8D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885-413D-BA03-474DA29EA96B}"/>
                </c:ext>
              </c:extLst>
            </c:dLbl>
            <c:dLbl>
              <c:idx val="3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FCEACE69-8358-43CD-A815-1D5F02D04F88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885-413D-BA03-474DA29EA96B}"/>
                </c:ext>
              </c:extLst>
            </c:dLbl>
            <c:dLbl>
              <c:idx val="4"/>
              <c:tx>
                <c:rich>
                  <a:bodyPr wrap="none">
                    <a:spAutoFit/>
                  </a:bodyPr>
                  <a:lstStyle/>
                  <a:p>
                    <a:pPr>
                      <a:defRPr/>
                    </a:pPr>
                    <a:fld id="{392A0F5B-3AC1-4C72-B05B-E001785B1CB2}" type="VALUE"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pPr>
                        <a:defRPr/>
                      </a:pPr>
                      <a:t>[VALUE]</a:t>
                    </a:fld>
                    <a:r>
                      <a:rPr lang="en-US" sz="900">
                        <a:solidFill>
                          <a:srgbClr val="3F3F3F"/>
                        </a:solidFill>
                        <a:latin typeface="arial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885-413D-BA03-474DA29EA96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Week 13 - 2021</c:v>
                </c:pt>
                <c:pt idx="1">
                  <c:v>Week 12 - 2021</c:v>
                </c:pt>
                <c:pt idx="2">
                  <c:v>Week 11 - 2021</c:v>
                </c:pt>
                <c:pt idx="3">
                  <c:v>Week 10 - 2021</c:v>
                </c:pt>
                <c:pt idx="4">
                  <c:v>Week 09 - 2021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29</c:v>
                </c:pt>
                <c:pt idx="1">
                  <c:v>29</c:v>
                </c:pt>
                <c:pt idx="2">
                  <c:v>28</c:v>
                </c:pt>
                <c:pt idx="3">
                  <c:v>17</c:v>
                </c:pt>
                <c:pt idx="4">
                  <c:v>17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B-4885-413D-BA03-474DA29EA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771497"/>
        <c:axId val="1835850817"/>
      </c:lineChart>
      <c:catAx>
        <c:axId val="16477149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835850817"/>
        <c:crosses val="autoZero"/>
        <c:auto val="0"/>
        <c:lblAlgn val="ctr"/>
        <c:lblOffset val="100"/>
        <c:noMultiLvlLbl val="0"/>
      </c:catAx>
      <c:valAx>
        <c:axId val="1835850817"/>
        <c:scaling>
          <c:orientation val="minMax"/>
        </c:scaling>
        <c:delete val="0"/>
        <c:axPos val="l"/>
        <c:numFmt formatCode="General\%" sourceLinked="0"/>
        <c:majorTickMark val="none"/>
        <c:minorTickMark val="none"/>
        <c:tickLblPos val="low"/>
        <c:spPr>
          <a:ln w="0" cap="sq">
            <a:noFill/>
            <a:prstDash val="solid"/>
            <a:miter/>
          </a:ln>
        </c:spPr>
        <c:txPr>
          <a:bodyPr rot="0"/>
          <a:lstStyle/>
          <a:p>
            <a:pPr>
              <a:defRPr sz="900" smtId="4294967295">
                <a:solidFill>
                  <a:srgbClr val="FFFFFF">
                    <a:alpha val="0"/>
                  </a:srgbClr>
                </a:solidFill>
                <a:latin typeface="arial"/>
              </a:defRPr>
            </a:pPr>
            <a:endParaRPr lang="en-US"/>
          </a:p>
        </c:txPr>
        <c:crossAx val="164771497"/>
        <c:crosses val="autoZero"/>
        <c:crossBetween val="between"/>
      </c:valAx>
      <c:spPr>
        <a:solidFill>
          <a:srgbClr val="FFFFFF"/>
        </a:solidFill>
      </c:spPr>
    </c:plotArea>
    <c:legend>
      <c:legendPos val="t"/>
      <c:overlay val="0"/>
      <c:txPr>
        <a:bodyPr/>
        <a:lstStyle/>
        <a:p>
          <a:pPr>
            <a:defRPr sz="900" b="0" smtId="4294967295">
              <a:solidFill>
                <a:srgbClr val="3F3F3F"/>
              </a:solidFill>
              <a:latin typeface="arial"/>
            </a:defRPr>
          </a:pPr>
          <a:endParaRPr lang="en-US"/>
        </a:p>
      </c:txPr>
    </c:legend>
    <c:plotVisOnly val="1"/>
    <c:dispBlanksAs val="gap"/>
    <c:showDLblsOverMax val="1"/>
  </c:chart>
  <c:spPr>
    <a:solidFill>
      <a:srgbClr val="FFFFFF"/>
    </a:solidFill>
  </c:spPr>
  <c:txPr>
    <a:bodyPr/>
    <a:lstStyle/>
    <a:p>
      <a:pPr>
        <a:defRPr smtId="4294967295">
          <a:latin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0526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t" anchorCtr="0" compatLnSpc="1">
            <a:prstTxWarp prst="textNoShape">
              <a:avLst/>
            </a:prstTxWarp>
          </a:bodyPr>
          <a:lstStyle>
            <a:lvl1pPr algn="l"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288" y="0"/>
            <a:ext cx="2980525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t" anchorCtr="0" compatLnSpc="1">
            <a:prstTxWarp prst="textNoShape">
              <a:avLst/>
            </a:prstTxWarp>
          </a:bodyPr>
          <a:lstStyle>
            <a:lvl1pPr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821"/>
            <a:ext cx="2980526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b" anchorCtr="0" compatLnSpc="1">
            <a:prstTxWarp prst="textNoShape">
              <a:avLst/>
            </a:prstTxWarp>
          </a:bodyPr>
          <a:lstStyle>
            <a:lvl1pPr algn="l"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288" y="8831821"/>
            <a:ext cx="2980525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b" anchorCtr="0" compatLnSpc="1">
            <a:prstTxWarp prst="textNoShape">
              <a:avLst/>
            </a:prstTxWarp>
          </a:bodyPr>
          <a:lstStyle>
            <a:lvl1pPr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641746D-1A3C-4A13-BA47-293E183B5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55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0526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t" anchorCtr="0" compatLnSpc="1">
            <a:prstTxWarp prst="textNoShape">
              <a:avLst/>
            </a:prstTxWarp>
          </a:bodyPr>
          <a:lstStyle>
            <a:lvl1pPr algn="l"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288" y="0"/>
            <a:ext cx="2980525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t" anchorCtr="0" compatLnSpc="1">
            <a:prstTxWarp prst="textNoShape">
              <a:avLst/>
            </a:prstTxWarp>
          </a:bodyPr>
          <a:lstStyle>
            <a:lvl1pPr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4488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3" y="4415911"/>
            <a:ext cx="5049849" cy="4182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821"/>
            <a:ext cx="2980526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b" anchorCtr="0" compatLnSpc="1">
            <a:prstTxWarp prst="textNoShape">
              <a:avLst/>
            </a:prstTxWarp>
          </a:bodyPr>
          <a:lstStyle>
            <a:lvl1pPr algn="l"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288" y="8831821"/>
            <a:ext cx="2980525" cy="4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79" tIns="46288" rIns="92579" bIns="46288" numCol="1" anchor="b" anchorCtr="0" compatLnSpc="1">
            <a:prstTxWarp prst="textNoShape">
              <a:avLst/>
            </a:prstTxWarp>
          </a:bodyPr>
          <a:lstStyle>
            <a:lvl1pPr defTabSz="923957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A2BC08C-E2A0-4136-9569-8BE2CCFDD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30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57" eaLnBrk="0" hangingPunct="0"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9414" indent="-288236" defTabSz="923957" eaLnBrk="0" hangingPunct="0"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52944" indent="-230589" defTabSz="923957" eaLnBrk="0" hangingPunct="0"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14122" indent="-230589" defTabSz="923957" eaLnBrk="0" hangingPunct="0"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75299" indent="-230589" defTabSz="923957" eaLnBrk="0" hangingPunct="0"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36477" indent="-230589" algn="r" defTabSz="9239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97655" indent="-230589" algn="r" defTabSz="9239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58832" indent="-230589" algn="r" defTabSz="9239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920010" indent="-230589" algn="r" defTabSz="9239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fld id="{79B335DF-380C-4B17-8C5B-DA244637130B}" type="slidenum">
              <a:rPr lang="en-US" sz="1300">
                <a:latin typeface="Times New Roman" pitchFamily="18" charset="0"/>
              </a:rPr>
              <a:pPr eaLnBrk="1" hangingPunct="1"/>
              <a:t>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4488" y="696913"/>
            <a:ext cx="6197600" cy="3486150"/>
          </a:xfrm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3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background with a few berries&#10;&#10;Description automatically generated with medium confidence">
            <a:extLst>
              <a:ext uri="{FF2B5EF4-FFF2-40B4-BE49-F238E27FC236}">
                <a16:creationId xmlns:a16="http://schemas.microsoft.com/office/drawing/2014/main" id="{C5AAA029-37C9-05E7-BA56-4FBC72589D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8FE99B05-1828-377C-72E7-4E1F0A6D46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5121861"/>
            <a:ext cx="4629704" cy="173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0223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78221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3152" y="228601"/>
            <a:ext cx="2595033" cy="6080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3818" y="228601"/>
            <a:ext cx="7586133" cy="6080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154569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818" y="228601"/>
            <a:ext cx="10384367" cy="1058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574801"/>
            <a:ext cx="5080000" cy="47339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574801"/>
            <a:ext cx="5080000" cy="4733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564864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03818" y="228601"/>
            <a:ext cx="10384367" cy="1058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74801"/>
            <a:ext cx="5080000" cy="2290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574801"/>
            <a:ext cx="5080000" cy="2290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4017963"/>
            <a:ext cx="5080000" cy="229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4017963"/>
            <a:ext cx="5080000" cy="229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956377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E71878-B0A2-45F1-8A40-E983BCABCE6A}"/>
              </a:ext>
            </a:extLst>
          </p:cNvPr>
          <p:cNvCxnSpPr/>
          <p:nvPr userDrawn="1"/>
        </p:nvCxnSpPr>
        <p:spPr>
          <a:xfrm>
            <a:off x="752726" y="771279"/>
            <a:ext cx="10622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9818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208" y="1666772"/>
            <a:ext cx="10363200" cy="4733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60720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36962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574801"/>
            <a:ext cx="50800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74801"/>
            <a:ext cx="50800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693299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12069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5771991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66984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49341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351837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3818" y="228601"/>
            <a:ext cx="10384367" cy="105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Title: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74801"/>
            <a:ext cx="1036320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71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88184" y="6003131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smtClean="0"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4" name="Picture 3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C128CA1B-021D-A10D-5709-EC0F2E6F7D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125" y="6123195"/>
            <a:ext cx="2296584" cy="8612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3" r:id="rId14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85B4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valley transit authority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9576" y="3177316"/>
            <a:ext cx="95022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400"/>
              <a:t>ABC Berry - Quarterly Trending Report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0" y="3124200"/>
            <a:ext cx="1028700" cy="35941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New shape"/>
          <p:cNvSpPr/>
          <p:nvPr/>
        </p:nvSpPr>
        <p:spPr>
          <a:xfrm>
            <a:off x="0" y="4787900"/>
            <a:ext cx="10287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sz="1800" b="1">
                <a:solidFill>
                  <a:srgbClr val="000000"/>
                </a:solidFill>
                <a:latin typeface="arial"/>
              </a:rPr>
              <a:t>Trend </a:t>
            </a:r>
          </a:p>
        </p:txBody>
      </p:sp>
      <p:sp>
        <p:nvSpPr>
          <p:cNvPr id="4" name="New shape"/>
          <p:cNvSpPr/>
          <p:nvPr/>
        </p:nvSpPr>
        <p:spPr>
          <a:xfrm>
            <a:off x="0" y="381000"/>
            <a:ext cx="1028700" cy="26416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5" name="ChartObject"/>
          <p:cNvGraphicFramePr/>
          <p:nvPr/>
        </p:nvGraphicFramePr>
        <p:xfrm>
          <a:off x="1257300" y="381000"/>
          <a:ext cx="7950200" cy="127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Object"/>
          <p:cNvGraphicFramePr/>
          <p:nvPr/>
        </p:nvGraphicFramePr>
        <p:xfrm>
          <a:off x="1257300" y="1600200"/>
          <a:ext cx="7937500" cy="127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New shape"/>
          <p:cNvSpPr/>
          <p:nvPr/>
        </p:nvSpPr>
        <p:spPr>
          <a:xfrm>
            <a:off x="139700" y="1422400"/>
            <a:ext cx="889000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l"/>
            <a:r>
              <a:rPr sz="1800" b="1">
                <a:solidFill>
                  <a:srgbClr val="000000"/>
                </a:solidFill>
                <a:latin typeface="arial"/>
              </a:rPr>
              <a:t>Latest Period </a:t>
            </a:r>
          </a:p>
        </p:txBody>
      </p:sp>
      <p:graphicFrame>
        <p:nvGraphicFramePr>
          <p:cNvPr id="8" name="ChartObject"/>
          <p:cNvGraphicFramePr/>
          <p:nvPr/>
        </p:nvGraphicFramePr>
        <p:xfrm>
          <a:off x="1092200" y="3111500"/>
          <a:ext cx="6489700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Object"/>
          <p:cNvGraphicFramePr/>
          <p:nvPr/>
        </p:nvGraphicFramePr>
        <p:xfrm>
          <a:off x="7708900" y="3098800"/>
          <a:ext cx="4445000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Object"/>
          <p:cNvGraphicFramePr/>
          <p:nvPr/>
        </p:nvGraphicFramePr>
        <p:xfrm>
          <a:off x="9563100" y="419100"/>
          <a:ext cx="2438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New shape"/>
          <p:cNvSpPr/>
          <p:nvPr/>
        </p:nvSpPr>
        <p:spPr>
          <a:xfrm>
            <a:off x="0" y="0"/>
            <a:ext cx="12192000" cy="381000"/>
          </a:xfrm>
          <a:prstGeom prst="rect">
            <a:avLst/>
          </a:prstGeom>
          <a:solidFill>
            <a:srgbClr val="BBE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New shape"/>
          <p:cNvSpPr/>
          <p:nvPr/>
        </p:nvSpPr>
        <p:spPr>
          <a:xfrm>
            <a:off x="0" y="63500"/>
            <a:ext cx="121793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600" b="1">
                <a:solidFill>
                  <a:prstClr val="black"/>
                </a:solidFill>
                <a:latin typeface="arial"/>
              </a:rPr>
              <a:t>Q1. Overall Satisfaction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0" y="3124200"/>
            <a:ext cx="1028700" cy="35941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New shape"/>
          <p:cNvSpPr/>
          <p:nvPr/>
        </p:nvSpPr>
        <p:spPr>
          <a:xfrm>
            <a:off x="0" y="4787900"/>
            <a:ext cx="10287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sz="1800" b="1">
                <a:solidFill>
                  <a:srgbClr val="000000"/>
                </a:solidFill>
                <a:latin typeface="arial"/>
              </a:rPr>
              <a:t>Trend </a:t>
            </a:r>
          </a:p>
        </p:txBody>
      </p:sp>
      <p:sp>
        <p:nvSpPr>
          <p:cNvPr id="4" name="New shape"/>
          <p:cNvSpPr/>
          <p:nvPr/>
        </p:nvSpPr>
        <p:spPr>
          <a:xfrm>
            <a:off x="0" y="381000"/>
            <a:ext cx="1028700" cy="26416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5" name="ChartObject"/>
          <p:cNvGraphicFramePr/>
          <p:nvPr/>
        </p:nvGraphicFramePr>
        <p:xfrm>
          <a:off x="1257300" y="381000"/>
          <a:ext cx="7950200" cy="127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Object"/>
          <p:cNvGraphicFramePr/>
          <p:nvPr/>
        </p:nvGraphicFramePr>
        <p:xfrm>
          <a:off x="1257300" y="1600200"/>
          <a:ext cx="7937500" cy="127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New shape"/>
          <p:cNvSpPr/>
          <p:nvPr/>
        </p:nvSpPr>
        <p:spPr>
          <a:xfrm>
            <a:off x="139700" y="1422400"/>
            <a:ext cx="889000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l"/>
            <a:r>
              <a:rPr sz="1800" b="1">
                <a:solidFill>
                  <a:srgbClr val="000000"/>
                </a:solidFill>
                <a:latin typeface="arial"/>
              </a:rPr>
              <a:t>Latest Period </a:t>
            </a:r>
          </a:p>
        </p:txBody>
      </p:sp>
      <p:graphicFrame>
        <p:nvGraphicFramePr>
          <p:cNvPr id="8" name="ChartObject"/>
          <p:cNvGraphicFramePr/>
          <p:nvPr/>
        </p:nvGraphicFramePr>
        <p:xfrm>
          <a:off x="1092200" y="3111500"/>
          <a:ext cx="6489700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Object"/>
          <p:cNvGraphicFramePr/>
          <p:nvPr/>
        </p:nvGraphicFramePr>
        <p:xfrm>
          <a:off x="7708900" y="3098800"/>
          <a:ext cx="4445000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Object"/>
          <p:cNvGraphicFramePr/>
          <p:nvPr/>
        </p:nvGraphicFramePr>
        <p:xfrm>
          <a:off x="9563100" y="419100"/>
          <a:ext cx="2438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New shape"/>
          <p:cNvSpPr/>
          <p:nvPr/>
        </p:nvSpPr>
        <p:spPr>
          <a:xfrm>
            <a:off x="0" y="0"/>
            <a:ext cx="12192000" cy="381000"/>
          </a:xfrm>
          <a:prstGeom prst="rect">
            <a:avLst/>
          </a:prstGeom>
          <a:solidFill>
            <a:srgbClr val="BBE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New shape"/>
          <p:cNvSpPr/>
          <p:nvPr/>
        </p:nvSpPr>
        <p:spPr>
          <a:xfrm>
            <a:off x="0" y="63500"/>
            <a:ext cx="121793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600" b="1">
                <a:solidFill>
                  <a:prstClr val="black"/>
                </a:solidFill>
                <a:latin typeface="arial"/>
              </a:rPr>
              <a:t>Q2. Meeting Expectations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0" y="3124200"/>
            <a:ext cx="1028700" cy="35941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New shape"/>
          <p:cNvSpPr/>
          <p:nvPr/>
        </p:nvSpPr>
        <p:spPr>
          <a:xfrm>
            <a:off x="0" y="4787900"/>
            <a:ext cx="10287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sz="1800" b="1">
                <a:solidFill>
                  <a:srgbClr val="000000"/>
                </a:solidFill>
                <a:latin typeface="arial"/>
              </a:rPr>
              <a:t>Trend </a:t>
            </a:r>
          </a:p>
        </p:txBody>
      </p:sp>
      <p:sp>
        <p:nvSpPr>
          <p:cNvPr id="4" name="New shape"/>
          <p:cNvSpPr/>
          <p:nvPr/>
        </p:nvSpPr>
        <p:spPr>
          <a:xfrm>
            <a:off x="0" y="381000"/>
            <a:ext cx="1028700" cy="26416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5" name="ChartObject"/>
          <p:cNvGraphicFramePr/>
          <p:nvPr/>
        </p:nvGraphicFramePr>
        <p:xfrm>
          <a:off x="1257300" y="381000"/>
          <a:ext cx="7950200" cy="127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Object"/>
          <p:cNvGraphicFramePr/>
          <p:nvPr/>
        </p:nvGraphicFramePr>
        <p:xfrm>
          <a:off x="1257300" y="1600200"/>
          <a:ext cx="7937500" cy="127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New shape"/>
          <p:cNvSpPr/>
          <p:nvPr/>
        </p:nvSpPr>
        <p:spPr>
          <a:xfrm>
            <a:off x="139700" y="1422400"/>
            <a:ext cx="889000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l"/>
            <a:r>
              <a:rPr sz="1800" b="1">
                <a:solidFill>
                  <a:srgbClr val="000000"/>
                </a:solidFill>
                <a:latin typeface="arial"/>
              </a:rPr>
              <a:t>Latest Period </a:t>
            </a:r>
          </a:p>
        </p:txBody>
      </p:sp>
      <p:graphicFrame>
        <p:nvGraphicFramePr>
          <p:cNvPr id="8" name="ChartObject"/>
          <p:cNvGraphicFramePr/>
          <p:nvPr/>
        </p:nvGraphicFramePr>
        <p:xfrm>
          <a:off x="1092200" y="3111500"/>
          <a:ext cx="6489700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Object"/>
          <p:cNvGraphicFramePr/>
          <p:nvPr/>
        </p:nvGraphicFramePr>
        <p:xfrm>
          <a:off x="7708900" y="3098800"/>
          <a:ext cx="4445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Object"/>
          <p:cNvGraphicFramePr/>
          <p:nvPr/>
        </p:nvGraphicFramePr>
        <p:xfrm>
          <a:off x="9563100" y="419100"/>
          <a:ext cx="2438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New shape"/>
          <p:cNvSpPr/>
          <p:nvPr/>
        </p:nvSpPr>
        <p:spPr>
          <a:xfrm>
            <a:off x="0" y="0"/>
            <a:ext cx="12192000" cy="381000"/>
          </a:xfrm>
          <a:prstGeom prst="rect">
            <a:avLst/>
          </a:prstGeom>
          <a:solidFill>
            <a:srgbClr val="BBE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New shape"/>
          <p:cNvSpPr/>
          <p:nvPr/>
        </p:nvSpPr>
        <p:spPr>
          <a:xfrm>
            <a:off x="0" y="63500"/>
            <a:ext cx="121793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600" b="1">
                <a:solidFill>
                  <a:prstClr val="black"/>
                </a:solidFill>
                <a:latin typeface="arial"/>
              </a:rPr>
              <a:t>Q3. Likelihood to Repurchase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0" y="3124200"/>
            <a:ext cx="1028700" cy="35941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New shape"/>
          <p:cNvSpPr/>
          <p:nvPr/>
        </p:nvSpPr>
        <p:spPr>
          <a:xfrm>
            <a:off x="0" y="4787900"/>
            <a:ext cx="10287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sz="1800" b="1">
                <a:solidFill>
                  <a:srgbClr val="000000"/>
                </a:solidFill>
                <a:latin typeface="arial"/>
              </a:rPr>
              <a:t>Trend </a:t>
            </a:r>
          </a:p>
        </p:txBody>
      </p:sp>
      <p:sp>
        <p:nvSpPr>
          <p:cNvPr id="4" name="New shape"/>
          <p:cNvSpPr/>
          <p:nvPr/>
        </p:nvSpPr>
        <p:spPr>
          <a:xfrm>
            <a:off x="0" y="381000"/>
            <a:ext cx="1028700" cy="26416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5" name="ChartObject"/>
          <p:cNvGraphicFramePr/>
          <p:nvPr/>
        </p:nvGraphicFramePr>
        <p:xfrm>
          <a:off x="1193800" y="381000"/>
          <a:ext cx="5372100" cy="245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139700" y="1422400"/>
            <a:ext cx="889000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l"/>
            <a:r>
              <a:rPr sz="1800" b="1">
                <a:solidFill>
                  <a:srgbClr val="000000"/>
                </a:solidFill>
                <a:latin typeface="arial"/>
              </a:rPr>
              <a:t>Latest Period </a:t>
            </a:r>
          </a:p>
        </p:txBody>
      </p:sp>
      <p:graphicFrame>
        <p:nvGraphicFramePr>
          <p:cNvPr id="7" name="ChartObject"/>
          <p:cNvGraphicFramePr/>
          <p:nvPr/>
        </p:nvGraphicFramePr>
        <p:xfrm>
          <a:off x="1092200" y="3086100"/>
          <a:ext cx="6604000" cy="318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Object"/>
          <p:cNvGraphicFramePr/>
          <p:nvPr/>
        </p:nvGraphicFramePr>
        <p:xfrm>
          <a:off x="7124700" y="419100"/>
          <a:ext cx="48768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Object"/>
          <p:cNvGraphicFramePr/>
          <p:nvPr/>
        </p:nvGraphicFramePr>
        <p:xfrm>
          <a:off x="7569200" y="3086100"/>
          <a:ext cx="4546600" cy="318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New shape"/>
          <p:cNvSpPr/>
          <p:nvPr/>
        </p:nvSpPr>
        <p:spPr>
          <a:xfrm>
            <a:off x="0" y="0"/>
            <a:ext cx="12192000" cy="381000"/>
          </a:xfrm>
          <a:prstGeom prst="rect">
            <a:avLst/>
          </a:prstGeom>
          <a:solidFill>
            <a:srgbClr val="BBE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New shape"/>
          <p:cNvSpPr/>
          <p:nvPr/>
        </p:nvSpPr>
        <p:spPr>
          <a:xfrm>
            <a:off x="0" y="63500"/>
            <a:ext cx="121793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600" b="1">
                <a:solidFill>
                  <a:prstClr val="black"/>
                </a:solidFill>
                <a:latin typeface="arial"/>
              </a:rPr>
              <a:t>Q4. Attributes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0" y="3124200"/>
            <a:ext cx="1028700" cy="35941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New shape"/>
          <p:cNvSpPr/>
          <p:nvPr/>
        </p:nvSpPr>
        <p:spPr>
          <a:xfrm>
            <a:off x="0" y="4787900"/>
            <a:ext cx="10287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sz="1800" b="1">
                <a:solidFill>
                  <a:srgbClr val="000000"/>
                </a:solidFill>
                <a:latin typeface="arial"/>
              </a:rPr>
              <a:t>Trend </a:t>
            </a:r>
          </a:p>
        </p:txBody>
      </p:sp>
      <p:sp>
        <p:nvSpPr>
          <p:cNvPr id="4" name="New shape"/>
          <p:cNvSpPr/>
          <p:nvPr/>
        </p:nvSpPr>
        <p:spPr>
          <a:xfrm>
            <a:off x="0" y="381000"/>
            <a:ext cx="1028700" cy="26416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5" name="ChartObject"/>
          <p:cNvGraphicFramePr/>
          <p:nvPr/>
        </p:nvGraphicFramePr>
        <p:xfrm>
          <a:off x="1193800" y="381000"/>
          <a:ext cx="5372100" cy="245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139700" y="1422400"/>
            <a:ext cx="889000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l"/>
            <a:r>
              <a:rPr sz="1800" b="1">
                <a:solidFill>
                  <a:srgbClr val="000000"/>
                </a:solidFill>
                <a:latin typeface="arial"/>
              </a:rPr>
              <a:t>Latest Period </a:t>
            </a:r>
          </a:p>
        </p:txBody>
      </p:sp>
      <p:graphicFrame>
        <p:nvGraphicFramePr>
          <p:cNvPr id="7" name="ChartObject"/>
          <p:cNvGraphicFramePr/>
          <p:nvPr/>
        </p:nvGraphicFramePr>
        <p:xfrm>
          <a:off x="1181100" y="3111500"/>
          <a:ext cx="6146800" cy="308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Object"/>
          <p:cNvGraphicFramePr/>
          <p:nvPr/>
        </p:nvGraphicFramePr>
        <p:xfrm>
          <a:off x="7124700" y="419100"/>
          <a:ext cx="48768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Object"/>
          <p:cNvGraphicFramePr/>
          <p:nvPr/>
        </p:nvGraphicFramePr>
        <p:xfrm>
          <a:off x="7353300" y="3086100"/>
          <a:ext cx="4749800" cy="311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New shape"/>
          <p:cNvSpPr/>
          <p:nvPr/>
        </p:nvSpPr>
        <p:spPr>
          <a:xfrm>
            <a:off x="0" y="0"/>
            <a:ext cx="12192000" cy="381000"/>
          </a:xfrm>
          <a:prstGeom prst="rect">
            <a:avLst/>
          </a:prstGeom>
          <a:solidFill>
            <a:srgbClr val="BBE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New shape"/>
          <p:cNvSpPr/>
          <p:nvPr/>
        </p:nvSpPr>
        <p:spPr>
          <a:xfrm>
            <a:off x="0" y="63500"/>
            <a:ext cx="121793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600" b="1">
                <a:solidFill>
                  <a:prstClr val="black"/>
                </a:solidFill>
                <a:latin typeface="arial"/>
              </a:rPr>
              <a:t>Q5. Visitation + Q6. Purchase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0" y="3124200"/>
            <a:ext cx="1028700" cy="35941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New shape"/>
          <p:cNvSpPr/>
          <p:nvPr/>
        </p:nvSpPr>
        <p:spPr>
          <a:xfrm>
            <a:off x="0" y="4787900"/>
            <a:ext cx="10287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sz="1800" b="1">
                <a:solidFill>
                  <a:srgbClr val="000000"/>
                </a:solidFill>
                <a:latin typeface="arial"/>
              </a:rPr>
              <a:t>Trend </a:t>
            </a:r>
          </a:p>
        </p:txBody>
      </p:sp>
      <p:sp>
        <p:nvSpPr>
          <p:cNvPr id="4" name="New shape"/>
          <p:cNvSpPr/>
          <p:nvPr/>
        </p:nvSpPr>
        <p:spPr>
          <a:xfrm>
            <a:off x="0" y="381000"/>
            <a:ext cx="1028700" cy="2641600"/>
          </a:xfrm>
          <a:prstGeom prst="rect">
            <a:avLst/>
          </a:prstGeom>
          <a:solidFill>
            <a:srgbClr val="DE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5" name="ChartObject"/>
          <p:cNvGraphicFramePr/>
          <p:nvPr/>
        </p:nvGraphicFramePr>
        <p:xfrm>
          <a:off x="1193800" y="381000"/>
          <a:ext cx="5372100" cy="245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139700" y="1422400"/>
            <a:ext cx="889000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l"/>
            <a:r>
              <a:rPr sz="1800" b="1">
                <a:solidFill>
                  <a:srgbClr val="000000"/>
                </a:solidFill>
                <a:latin typeface="arial"/>
              </a:rPr>
              <a:t>Latest Period </a:t>
            </a:r>
          </a:p>
        </p:txBody>
      </p:sp>
      <p:graphicFrame>
        <p:nvGraphicFramePr>
          <p:cNvPr id="7" name="ChartObject"/>
          <p:cNvGraphicFramePr/>
          <p:nvPr/>
        </p:nvGraphicFramePr>
        <p:xfrm>
          <a:off x="1181100" y="3124200"/>
          <a:ext cx="6146800" cy="311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Object"/>
          <p:cNvGraphicFramePr/>
          <p:nvPr/>
        </p:nvGraphicFramePr>
        <p:xfrm>
          <a:off x="7124700" y="419100"/>
          <a:ext cx="48768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Object"/>
          <p:cNvGraphicFramePr/>
          <p:nvPr/>
        </p:nvGraphicFramePr>
        <p:xfrm>
          <a:off x="7353300" y="3086100"/>
          <a:ext cx="4749800" cy="313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New shape"/>
          <p:cNvSpPr/>
          <p:nvPr/>
        </p:nvSpPr>
        <p:spPr>
          <a:xfrm>
            <a:off x="0" y="0"/>
            <a:ext cx="12192000" cy="381000"/>
          </a:xfrm>
          <a:prstGeom prst="rect">
            <a:avLst/>
          </a:prstGeom>
          <a:solidFill>
            <a:srgbClr val="BBE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New shape"/>
          <p:cNvSpPr/>
          <p:nvPr/>
        </p:nvSpPr>
        <p:spPr>
          <a:xfrm>
            <a:off x="0" y="63500"/>
            <a:ext cx="121793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/>
          <a:lstStyle/>
          <a:p>
            <a:pPr algn="ctr"/>
            <a:r>
              <a:rPr sz="1600" b="1">
                <a:solidFill>
                  <a:prstClr val="black"/>
                </a:solidFill>
                <a:latin typeface="arial"/>
              </a:rPr>
              <a:t>Q7 + Q8. Issues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8.21"/>
  <p:tag name="AS_TITLE" val="Aspose.Slides for .NET 4.0 Client Profile"/>
  <p:tag name="AS_VERSION" val="17.8"/>
</p:tagLst>
</file>

<file path=ppt/theme/theme1.xml><?xml version="1.0" encoding="utf-8"?>
<a:theme xmlns:a="http://schemas.openxmlformats.org/drawingml/2006/main" name="tiled watermark">
  <a:themeElements>
    <a:clrScheme name="tiled watermark 7">
      <a:dk1>
        <a:srgbClr val="000000"/>
      </a:dk1>
      <a:lt1>
        <a:srgbClr val="FFFFFF"/>
      </a:lt1>
      <a:dk2>
        <a:srgbClr val="0085B4"/>
      </a:dk2>
      <a:lt2>
        <a:srgbClr val="710093"/>
      </a:lt2>
      <a:accent1>
        <a:srgbClr val="DE8400"/>
      </a:accent1>
      <a:accent2>
        <a:srgbClr val="577600"/>
      </a:accent2>
      <a:accent3>
        <a:srgbClr val="FFFFFF"/>
      </a:accent3>
      <a:accent4>
        <a:srgbClr val="000000"/>
      </a:accent4>
      <a:accent5>
        <a:srgbClr val="ECC2AA"/>
      </a:accent5>
      <a:accent6>
        <a:srgbClr val="4E6A00"/>
      </a:accent6>
      <a:hlink>
        <a:srgbClr val="0085B4"/>
      </a:hlink>
      <a:folHlink>
        <a:srgbClr val="BD2925"/>
      </a:folHlink>
    </a:clrScheme>
    <a:fontScheme name="tiled watermark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tiled watermark 1">
        <a:dk1>
          <a:srgbClr val="5F5F5F"/>
        </a:dk1>
        <a:lt1>
          <a:srgbClr val="FFFFFF"/>
        </a:lt1>
        <a:dk2>
          <a:srgbClr val="0085B4"/>
        </a:dk2>
        <a:lt2>
          <a:srgbClr val="B2B2B2"/>
        </a:lt2>
        <a:accent1>
          <a:srgbClr val="B4182E"/>
        </a:accent1>
        <a:accent2>
          <a:srgbClr val="B4E5FE"/>
        </a:accent2>
        <a:accent3>
          <a:srgbClr val="FFFFFF"/>
        </a:accent3>
        <a:accent4>
          <a:srgbClr val="505050"/>
        </a:accent4>
        <a:accent5>
          <a:srgbClr val="D6ABAD"/>
        </a:accent5>
        <a:accent6>
          <a:srgbClr val="A3CFE6"/>
        </a:accent6>
        <a:hlink>
          <a:srgbClr val="009DDD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led watermark 2">
        <a:dk1>
          <a:srgbClr val="5F5F5F"/>
        </a:dk1>
        <a:lt1>
          <a:srgbClr val="FFFFFF"/>
        </a:lt1>
        <a:dk2>
          <a:srgbClr val="0085B4"/>
        </a:dk2>
        <a:lt2>
          <a:srgbClr val="B2B2B2"/>
        </a:lt2>
        <a:accent1>
          <a:srgbClr val="FF9900"/>
        </a:accent1>
        <a:accent2>
          <a:srgbClr val="B2B2B2"/>
        </a:accent2>
        <a:accent3>
          <a:srgbClr val="FFFFFF"/>
        </a:accent3>
        <a:accent4>
          <a:srgbClr val="505050"/>
        </a:accent4>
        <a:accent5>
          <a:srgbClr val="FFCAAA"/>
        </a:accent5>
        <a:accent6>
          <a:srgbClr val="A1A1A1"/>
        </a:accent6>
        <a:hlink>
          <a:srgbClr val="80808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led watermark 3">
        <a:dk1>
          <a:srgbClr val="000000"/>
        </a:dk1>
        <a:lt1>
          <a:srgbClr val="FFFFFF"/>
        </a:lt1>
        <a:dk2>
          <a:srgbClr val="0085B4"/>
        </a:dk2>
        <a:lt2>
          <a:srgbClr val="B2B2B2"/>
        </a:lt2>
        <a:accent1>
          <a:srgbClr val="FF9900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A1A1A1"/>
        </a:accent6>
        <a:hlink>
          <a:srgbClr val="80808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led watermark 4">
        <a:dk1>
          <a:srgbClr val="000000"/>
        </a:dk1>
        <a:lt1>
          <a:srgbClr val="FFFFFF"/>
        </a:lt1>
        <a:dk2>
          <a:srgbClr val="0085B4"/>
        </a:dk2>
        <a:lt2>
          <a:srgbClr val="B2B2B2"/>
        </a:lt2>
        <a:accent1>
          <a:srgbClr val="B4182E"/>
        </a:accent1>
        <a:accent2>
          <a:srgbClr val="B4E5FE"/>
        </a:accent2>
        <a:accent3>
          <a:srgbClr val="FFFFFF"/>
        </a:accent3>
        <a:accent4>
          <a:srgbClr val="000000"/>
        </a:accent4>
        <a:accent5>
          <a:srgbClr val="D6ABAD"/>
        </a:accent5>
        <a:accent6>
          <a:srgbClr val="A3CFE6"/>
        </a:accent6>
        <a:hlink>
          <a:srgbClr val="009DDD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led watermark 5">
        <a:dk1>
          <a:srgbClr val="000000"/>
        </a:dk1>
        <a:lt1>
          <a:srgbClr val="FFFFFF"/>
        </a:lt1>
        <a:dk2>
          <a:srgbClr val="0085B4"/>
        </a:dk2>
        <a:lt2>
          <a:srgbClr val="B2B2B2"/>
        </a:lt2>
        <a:accent1>
          <a:srgbClr val="B4182E"/>
        </a:accent1>
        <a:accent2>
          <a:srgbClr val="B4E5FE"/>
        </a:accent2>
        <a:accent3>
          <a:srgbClr val="FFFFFF"/>
        </a:accent3>
        <a:accent4>
          <a:srgbClr val="000000"/>
        </a:accent4>
        <a:accent5>
          <a:srgbClr val="D6ABAD"/>
        </a:accent5>
        <a:accent6>
          <a:srgbClr val="A3CFE6"/>
        </a:accent6>
        <a:hlink>
          <a:srgbClr val="0085B4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led watermark 6">
        <a:dk1>
          <a:srgbClr val="000000"/>
        </a:dk1>
        <a:lt1>
          <a:srgbClr val="FFFFFF"/>
        </a:lt1>
        <a:dk2>
          <a:srgbClr val="0085B4"/>
        </a:dk2>
        <a:lt2>
          <a:srgbClr val="B2B2B2"/>
        </a:lt2>
        <a:accent1>
          <a:srgbClr val="DE8400"/>
        </a:accent1>
        <a:accent2>
          <a:srgbClr val="577600"/>
        </a:accent2>
        <a:accent3>
          <a:srgbClr val="FFFFFF"/>
        </a:accent3>
        <a:accent4>
          <a:srgbClr val="000000"/>
        </a:accent4>
        <a:accent5>
          <a:srgbClr val="ECC2AA"/>
        </a:accent5>
        <a:accent6>
          <a:srgbClr val="4E6A00"/>
        </a:accent6>
        <a:hlink>
          <a:srgbClr val="710093"/>
        </a:hlink>
        <a:folHlink>
          <a:srgbClr val="BD29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led watermark 7">
        <a:dk1>
          <a:srgbClr val="000000"/>
        </a:dk1>
        <a:lt1>
          <a:srgbClr val="FFFFFF"/>
        </a:lt1>
        <a:dk2>
          <a:srgbClr val="0085B4"/>
        </a:dk2>
        <a:lt2>
          <a:srgbClr val="710093"/>
        </a:lt2>
        <a:accent1>
          <a:srgbClr val="DE8400"/>
        </a:accent1>
        <a:accent2>
          <a:srgbClr val="577600"/>
        </a:accent2>
        <a:accent3>
          <a:srgbClr val="FFFFFF"/>
        </a:accent3>
        <a:accent4>
          <a:srgbClr val="000000"/>
        </a:accent4>
        <a:accent5>
          <a:srgbClr val="ECC2AA"/>
        </a:accent5>
        <a:accent6>
          <a:srgbClr val="4E6A00"/>
        </a:accent6>
        <a:hlink>
          <a:srgbClr val="0085B4"/>
        </a:hlink>
        <a:folHlink>
          <a:srgbClr val="BD29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27332</TotalTime>
  <Words>487</Words>
  <Application>Microsoft Office PowerPoint</Application>
  <PresentationFormat>Widescreen</PresentationFormat>
  <Paragraphs>251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tiled watermark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Lake Research Partners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kpoindexter</dc:creator>
  <cp:lastModifiedBy>Paul Klepac</cp:lastModifiedBy>
  <cp:revision>828</cp:revision>
  <cp:lastPrinted>2015-11-10T23:32:45Z</cp:lastPrinted>
  <dcterms:created xsi:type="dcterms:W3CDTF">2009-05-04T20:18:43Z</dcterms:created>
  <dcterms:modified xsi:type="dcterms:W3CDTF">2023-09-28T17:08:24Z</dcterms:modified>
</cp:coreProperties>
</file>